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5143500" type="screen16x9"/>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15B"/>
    <a:srgbClr val="3E6385"/>
    <a:srgbClr val="C2CD23"/>
    <a:srgbClr val="DA4D5C"/>
    <a:srgbClr val="ED2B42"/>
    <a:srgbClr val="FCDB95"/>
    <a:srgbClr val="DCDDDE"/>
    <a:srgbClr val="CCCED0"/>
    <a:srgbClr val="FDEDCA"/>
    <a:srgbClr val="C4C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71429" autoAdjust="0"/>
  </p:normalViewPr>
  <p:slideViewPr>
    <p:cSldViewPr showGuides="1">
      <p:cViewPr>
        <p:scale>
          <a:sx n="139" d="100"/>
          <a:sy n="139" d="100"/>
        </p:scale>
        <p:origin x="-1014" y="540"/>
      </p:cViewPr>
      <p:guideLst>
        <p:guide orient="horz" pos="123"/>
        <p:guide orient="horz" pos="838"/>
        <p:guide orient="horz" pos="3117"/>
        <p:guide orient="horz" pos="3049"/>
        <p:guide orient="horz" pos="452"/>
        <p:guide orient="horz" pos="599"/>
        <p:guide orient="horz" pos="2335"/>
        <p:guide pos="158"/>
        <p:guide pos="5615"/>
        <p:guide pos="4967"/>
      </p:guideLst>
    </p:cSldViewPr>
  </p:slideViewPr>
  <p:outlineViewPr>
    <p:cViewPr>
      <p:scale>
        <a:sx n="33" d="100"/>
        <a:sy n="33" d="100"/>
      </p:scale>
      <p:origin x="0" y="383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024" y="-12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EBEEE0E7-875B-472D-82FD-0921116ED9FC}" type="datetimeFigureOut">
              <a:rPr lang="en-US" smtClean="0"/>
              <a:pPr/>
              <a:t>8/20/2014</a:t>
            </a:fld>
            <a:endParaRPr lang="en-AU"/>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70EEB80C-3D5D-4036-876C-B3AB82BF204A}" type="slidenum">
              <a:rPr lang="en-AU" smtClean="0"/>
              <a:pPr/>
              <a:t>‹#›</a:t>
            </a:fld>
            <a:endParaRPr lang="en-AU"/>
          </a:p>
        </p:txBody>
      </p:sp>
    </p:spTree>
    <p:extLst>
      <p:ext uri="{BB962C8B-B14F-4D97-AF65-F5344CB8AC3E}">
        <p14:creationId xmlns:p14="http://schemas.microsoft.com/office/powerpoint/2010/main" val="238455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normAutofit/>
          </a:bodyPr>
          <a:lstStyle/>
          <a:p>
            <a:pPr marL="182563" indent="-182563" eaLnBrk="1" fontAlgn="auto" hangingPunct="1">
              <a:spcBef>
                <a:spcPct val="50000"/>
              </a:spcBef>
              <a:spcAft>
                <a:spcPts val="0"/>
              </a:spcAft>
              <a:defRPr/>
            </a:pPr>
            <a:endParaRPr lang="de-DE" altLang="de-DE" i="1" baseline="0" dirty="0" smtClean="0">
              <a:latin typeface="Arial" charset="0"/>
            </a:endParaRPr>
          </a:p>
          <a:p>
            <a:pPr marL="182563" indent="-182563" eaLnBrk="1" fontAlgn="auto" hangingPunct="1">
              <a:spcBef>
                <a:spcPct val="50000"/>
              </a:spcBef>
              <a:spcAft>
                <a:spcPts val="0"/>
              </a:spcAft>
              <a:defRPr/>
            </a:pPr>
            <a:r>
              <a:rPr lang="de-DE" altLang="de-DE" i="1" baseline="0" dirty="0" smtClean="0">
                <a:latin typeface="Arial" charset="0"/>
              </a:rPr>
              <a:t> </a:t>
            </a:r>
          </a:p>
          <a:p>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Over time, when considering the cumulative</a:t>
            </a:r>
            <a:r>
              <a:rPr lang="en-AU" baseline="0" dirty="0" smtClean="0"/>
              <a:t> sum of:</a:t>
            </a:r>
          </a:p>
          <a:p>
            <a:r>
              <a:rPr lang="en-AU" baseline="0" dirty="0" smtClean="0"/>
              <a:t>-reviews published by us in black</a:t>
            </a:r>
          </a:p>
          <a:p>
            <a:r>
              <a:rPr lang="en-AU" baseline="0" dirty="0" smtClean="0"/>
              <a:t>-</a:t>
            </a:r>
            <a:r>
              <a:rPr lang="en-AU" baseline="0" dirty="0" smtClean="0"/>
              <a:t>reviews used </a:t>
            </a:r>
            <a:r>
              <a:rPr lang="en-AU" baseline="0" dirty="0" smtClean="0"/>
              <a:t>in guidelines in red and</a:t>
            </a:r>
          </a:p>
          <a:p>
            <a:r>
              <a:rPr lang="en-AU" baseline="0" dirty="0" smtClean="0"/>
              <a:t>-guidelines in breast cancer in green</a:t>
            </a:r>
          </a:p>
          <a:p>
            <a:endParaRPr lang="en-AU" baseline="0" dirty="0" smtClean="0"/>
          </a:p>
          <a:p>
            <a:r>
              <a:rPr lang="en-AU" baseline="0" dirty="0" smtClean="0"/>
              <a:t>In red - these may be the same review used repeatedly</a:t>
            </a:r>
          </a:p>
          <a:p>
            <a:endParaRPr lang="en-AU" baseline="0" dirty="0" smtClean="0"/>
          </a:p>
          <a:p>
            <a:r>
              <a:rPr lang="en-AU" baseline="0" dirty="0" smtClean="0"/>
              <a:t>The graph illustrates an improvement in Cochrane Review usage, notably from 2009.</a:t>
            </a:r>
            <a:endParaRPr lang="en-AU" i="1" dirty="0" smtClean="0"/>
          </a:p>
          <a:p>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10</a:t>
            </a:fld>
            <a:endParaRPr lang="en-AU"/>
          </a:p>
        </p:txBody>
      </p:sp>
    </p:spTree>
    <p:extLst>
      <p:ext uri="{BB962C8B-B14F-4D97-AF65-F5344CB8AC3E}">
        <p14:creationId xmlns:p14="http://schemas.microsoft.com/office/powerpoint/2010/main" val="325424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Comparing our most cited or accessed reviews to those used</a:t>
            </a:r>
            <a:r>
              <a:rPr lang="en-AU" baseline="0" dirty="0" smtClean="0"/>
              <a:t> in clinical guidelines, </a:t>
            </a:r>
            <a:r>
              <a:rPr lang="en-AU" baseline="0" dirty="0" smtClean="0"/>
              <a:t>looking at the first two rows, 5 </a:t>
            </a:r>
            <a:r>
              <a:rPr lang="en-AU" baseline="0" dirty="0" smtClean="0"/>
              <a:t>of the 8 most cited reviews AND 5 of the </a:t>
            </a:r>
            <a:r>
              <a:rPr lang="en-AU" baseline="0" dirty="0" smtClean="0"/>
              <a:t>top 10 </a:t>
            </a:r>
            <a:r>
              <a:rPr lang="en-AU" baseline="0" dirty="0" smtClean="0"/>
              <a:t>most accessed reviews were used once or more than once </a:t>
            </a:r>
          </a:p>
          <a:p>
            <a:endParaRPr lang="en-AU" baseline="0" dirty="0" smtClean="0"/>
          </a:p>
          <a:p>
            <a:r>
              <a:rPr lang="en-AU" baseline="0" dirty="0" smtClean="0"/>
              <a:t>Looking at the last row, 8 </a:t>
            </a:r>
            <a:r>
              <a:rPr lang="en-AU" baseline="0" dirty="0" smtClean="0"/>
              <a:t>reviews from both lists were not used at all. For </a:t>
            </a:r>
            <a:r>
              <a:rPr lang="en-AU" baseline="0" dirty="0" smtClean="0"/>
              <a:t>these, </a:t>
            </a:r>
            <a:r>
              <a:rPr lang="en-AU" baseline="0" dirty="0" smtClean="0"/>
              <a:t>2 of the 3 reviews in the most cited list and 4 of the 5 reviews in the most accessed list could have been eligible for inclusion in the guideline.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11</a:t>
            </a:fld>
            <a:endParaRPr lang="en-AU"/>
          </a:p>
        </p:txBody>
      </p:sp>
    </p:spTree>
    <p:extLst>
      <p:ext uri="{BB962C8B-B14F-4D97-AF65-F5344CB8AC3E}">
        <p14:creationId xmlns:p14="http://schemas.microsoft.com/office/powerpoint/2010/main" val="1191139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 sum:</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First, this </a:t>
            </a:r>
            <a:r>
              <a:rPr lang="en-AU" dirty="0" smtClean="0"/>
              <a:t>project </a:t>
            </a:r>
            <a:r>
              <a:rPr lang="en-AU" baseline="0" dirty="0" smtClean="0"/>
              <a:t>showed </a:t>
            </a:r>
            <a:r>
              <a:rPr lang="en-AU" baseline="0" dirty="0" smtClean="0"/>
              <a:t>that there has been a steady increase in Cochrane review usage in breast cancer guidelines. There is some variation in use amongst guideline developers, but it should be noted that a low number of Cochrane reviews used in one guideline may correspond to a guideline </a:t>
            </a:r>
            <a:r>
              <a:rPr lang="en-AU" baseline="0" dirty="0" smtClean="0"/>
              <a:t>on a specific topic and hence the reasons for a low number of Cochrane reviews. </a:t>
            </a: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Second, an overlap existed between Reviews used in guidelines and the most cited/accessed reviews </a:t>
            </a:r>
            <a:r>
              <a:rPr lang="en-AU" baseline="0" dirty="0" smtClean="0"/>
              <a:t>with 10 </a:t>
            </a:r>
            <a:r>
              <a:rPr lang="en-AU" baseline="0" dirty="0" smtClean="0"/>
              <a:t>of the 18 most cited/read </a:t>
            </a:r>
            <a:r>
              <a:rPr lang="en-AU" baseline="0" dirty="0" smtClean="0"/>
              <a:t>reviews being </a:t>
            </a:r>
            <a:r>
              <a:rPr lang="en-AU" baseline="0" dirty="0" smtClean="0"/>
              <a:t>used once or more than once.</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Third, </a:t>
            </a:r>
            <a:r>
              <a:rPr lang="en-AU" baseline="0" dirty="0" smtClean="0"/>
              <a:t>there was a slight </a:t>
            </a:r>
            <a:r>
              <a:rPr lang="en-AU" baseline="0" dirty="0" smtClean="0"/>
              <a:t>disconnect </a:t>
            </a:r>
            <a:r>
              <a:rPr lang="en-AU" baseline="0" dirty="0" smtClean="0"/>
              <a:t>between Cochrane </a:t>
            </a:r>
            <a:r>
              <a:rPr lang="en-AU" baseline="0" dirty="0" smtClean="0"/>
              <a:t>Reviews used </a:t>
            </a:r>
            <a:r>
              <a:rPr lang="en-AU" baseline="0" dirty="0" smtClean="0"/>
              <a:t>in </a:t>
            </a:r>
            <a:r>
              <a:rPr lang="en-AU" baseline="0" dirty="0" smtClean="0"/>
              <a:t>guidelines and </a:t>
            </a:r>
            <a:r>
              <a:rPr lang="en-AU" baseline="0" dirty="0" smtClean="0"/>
              <a:t>by our </a:t>
            </a:r>
            <a:r>
              <a:rPr lang="en-AU" baseline="0" dirty="0" smtClean="0"/>
              <a:t>readers; for </a:t>
            </a:r>
            <a:r>
              <a:rPr lang="en-AU" baseline="0" dirty="0" smtClean="0"/>
              <a:t>reviews </a:t>
            </a:r>
            <a:r>
              <a:rPr lang="en-AU" baseline="0" dirty="0" smtClean="0"/>
              <a:t>that were not used in guidelines, the </a:t>
            </a:r>
            <a:r>
              <a:rPr lang="en-AU" baseline="0" dirty="0" smtClean="0"/>
              <a:t>reviews usually related to peripheral topics such as exercise </a:t>
            </a:r>
            <a:r>
              <a:rPr lang="en-AU" baseline="0" dirty="0" smtClean="0"/>
              <a:t>during adjuvant </a:t>
            </a:r>
            <a:r>
              <a:rPr lang="en-AU" baseline="0" dirty="0" smtClean="0"/>
              <a:t>therapy. </a:t>
            </a:r>
            <a:endParaRPr lang="en-AU" dirty="0" smtClean="0"/>
          </a:p>
          <a:p>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12</a:t>
            </a:fld>
            <a:endParaRPr lang="en-AU"/>
          </a:p>
        </p:txBody>
      </p:sp>
    </p:spTree>
    <p:extLst>
      <p:ext uri="{BB962C8B-B14F-4D97-AF65-F5344CB8AC3E}">
        <p14:creationId xmlns:p14="http://schemas.microsoft.com/office/powerpoint/2010/main" val="332222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To </a:t>
            </a:r>
            <a:r>
              <a:rPr lang="en-AU" dirty="0" smtClean="0"/>
              <a:t>recap</a:t>
            </a:r>
            <a:r>
              <a:rPr lang="en-AU" baseline="0" dirty="0" smtClean="0"/>
              <a:t>:</a:t>
            </a:r>
            <a:endParaRPr lang="en-AU" baseline="0" dirty="0" smtClean="0"/>
          </a:p>
          <a:p>
            <a:endParaRPr lang="en-AU" baseline="0" dirty="0" smtClean="0"/>
          </a:p>
          <a:p>
            <a:pPr marL="171450" indent="-171450">
              <a:buFont typeface="Arial" panose="020B0604020202020204" pitchFamily="34" charset="0"/>
              <a:buChar char="•"/>
            </a:pPr>
            <a:r>
              <a:rPr lang="en-AU" baseline="0" dirty="0" smtClean="0"/>
              <a:t>this </a:t>
            </a:r>
            <a:r>
              <a:rPr lang="en-AU" baseline="0" dirty="0" smtClean="0"/>
              <a:t>was </a:t>
            </a:r>
            <a:r>
              <a:rPr lang="en-AU" baseline="0" dirty="0" smtClean="0"/>
              <a:t>a preliminary </a:t>
            </a:r>
            <a:r>
              <a:rPr lang="en-AU" baseline="0" dirty="0" smtClean="0"/>
              <a:t>assessment. Our </a:t>
            </a:r>
            <a:r>
              <a:rPr lang="en-AU" baseline="0" dirty="0" smtClean="0"/>
              <a:t>sample is small; and we are aware of about 100 breast cancer guidelines. A more thorough examination would be </a:t>
            </a:r>
            <a:r>
              <a:rPr lang="en-AU" baseline="0" dirty="0" smtClean="0"/>
              <a:t>required</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there </a:t>
            </a:r>
            <a:r>
              <a:rPr lang="en-AU" baseline="0" dirty="0" smtClean="0"/>
              <a:t>is room </a:t>
            </a:r>
            <a:r>
              <a:rPr lang="en-AU" baseline="0" dirty="0" smtClean="0"/>
              <a:t>to improve our </a:t>
            </a:r>
            <a:r>
              <a:rPr lang="en-AU" baseline="0" dirty="0" smtClean="0"/>
              <a:t>communications with guideline developers. Regular </a:t>
            </a:r>
            <a:r>
              <a:rPr lang="en-AU" baseline="0" dirty="0" smtClean="0"/>
              <a:t>contact and forewarning </a:t>
            </a:r>
            <a:r>
              <a:rPr lang="en-AU" baseline="0" dirty="0" smtClean="0"/>
              <a:t>about upcoming guideline topics would be a good starting </a:t>
            </a:r>
            <a:r>
              <a:rPr lang="en-AU" baseline="0" dirty="0" smtClean="0"/>
              <a:t>point</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we identified some gaps </a:t>
            </a:r>
            <a:r>
              <a:rPr lang="en-AU" baseline="0" dirty="0" smtClean="0"/>
              <a:t>in </a:t>
            </a:r>
            <a:r>
              <a:rPr lang="en-AU" baseline="0" dirty="0" smtClean="0"/>
              <a:t>our topics list (e.g. axillary staging) and </a:t>
            </a:r>
            <a:r>
              <a:rPr lang="en-AU" baseline="0" dirty="0" smtClean="0"/>
              <a:t>such reviews are in development</a:t>
            </a:r>
            <a:endParaRPr lang="en-AU" baseline="0" dirty="0" smtClean="0"/>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Reviews that were not used in guidelines tended to be on peripheral topics, such as whether or not to exercise during adjuvant therapy. This suggests that our end users search for information differently depending on the topic. For mainstream topics, guideline evidence summaries incorporating Cochrane reviews might be sought but for niche/peripheral topics, information seems to be sought directly from The Cochrane Library. </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Finally, </a:t>
            </a:r>
            <a:r>
              <a:rPr lang="en-AU" baseline="0" dirty="0" smtClean="0"/>
              <a:t>these results provide a </a:t>
            </a:r>
            <a:r>
              <a:rPr lang="en-AU" baseline="0" dirty="0" smtClean="0"/>
              <a:t>useful baseline </a:t>
            </a:r>
            <a:r>
              <a:rPr lang="en-AU" baseline="0" dirty="0" smtClean="0"/>
              <a:t>for monitoring the use of Cochrane reviews </a:t>
            </a:r>
            <a:r>
              <a:rPr lang="en-AU" baseline="0" dirty="0" smtClean="0"/>
              <a:t>and </a:t>
            </a:r>
            <a:r>
              <a:rPr lang="en-AU" baseline="0" dirty="0" err="1" smtClean="0"/>
              <a:t>and</a:t>
            </a:r>
            <a:r>
              <a:rPr lang="en-AU" baseline="0" dirty="0" smtClean="0"/>
              <a:t> </a:t>
            </a:r>
            <a:r>
              <a:rPr lang="en-AU" baseline="0" dirty="0" smtClean="0"/>
              <a:t>suggest that our Cochrane review topics continue to be of relevance to our end users.</a:t>
            </a:r>
            <a:endParaRPr lang="en-AU" dirty="0" smtClean="0"/>
          </a:p>
        </p:txBody>
      </p:sp>
      <p:sp>
        <p:nvSpPr>
          <p:cNvPr id="4" name="Slide Number Placeholder 3"/>
          <p:cNvSpPr>
            <a:spLocks noGrp="1"/>
          </p:cNvSpPr>
          <p:nvPr>
            <p:ph type="sldNum" sz="quarter" idx="10"/>
          </p:nvPr>
        </p:nvSpPr>
        <p:spPr/>
        <p:txBody>
          <a:bodyPr/>
          <a:lstStyle/>
          <a:p>
            <a:fld id="{70EEB80C-3D5D-4036-876C-B3AB82BF204A}" type="slidenum">
              <a:rPr lang="en-AU" smtClean="0"/>
              <a:pPr/>
              <a:t>13</a:t>
            </a:fld>
            <a:endParaRPr lang="en-AU"/>
          </a:p>
        </p:txBody>
      </p:sp>
    </p:spTree>
    <p:extLst>
      <p:ext uri="{BB962C8B-B14F-4D97-AF65-F5344CB8AC3E}">
        <p14:creationId xmlns:p14="http://schemas.microsoft.com/office/powerpoint/2010/main" val="35390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14</a:t>
            </a:fld>
            <a:endParaRPr lang="en-AU"/>
          </a:p>
        </p:txBody>
      </p:sp>
    </p:spTree>
    <p:extLst>
      <p:ext uri="{BB962C8B-B14F-4D97-AF65-F5344CB8AC3E}">
        <p14:creationId xmlns:p14="http://schemas.microsoft.com/office/powerpoint/2010/main" val="672322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greater</a:t>
            </a:r>
            <a:r>
              <a:rPr lang="en-AU" baseline="0" dirty="0" smtClean="0"/>
              <a:t> detail, this Table highlights the total number of reviews used in each of our topic areas.</a:t>
            </a:r>
          </a:p>
          <a:p>
            <a:endParaRPr lang="en-AU" baseline="0" dirty="0" smtClean="0"/>
          </a:p>
          <a:p>
            <a:r>
              <a:rPr lang="en-AU" baseline="0" dirty="0" smtClean="0"/>
              <a:t>Chemo and targeted-therapies frequently used in breast cancer guidelines do not contribute to our most cited/accessed reviews (apart from one review).</a:t>
            </a:r>
          </a:p>
          <a:p>
            <a:endParaRPr lang="en-AU" baseline="0" dirty="0" smtClean="0"/>
          </a:p>
          <a:p>
            <a:r>
              <a:rPr lang="en-AU" baseline="0" dirty="0" smtClean="0"/>
              <a:t>Topics of interest to our readers (most cited/read) on bisphosphonates, radiotherapy, surgery, prevention and screening seem to be used in guidelines</a:t>
            </a:r>
          </a:p>
          <a:p>
            <a:endParaRPr lang="en-AU" baseline="0" dirty="0" smtClean="0"/>
          </a:p>
          <a:p>
            <a:r>
              <a:rPr lang="en-AU" baseline="0" dirty="0" smtClean="0"/>
              <a:t>In contrast, our most cited/read reviews in familial breast cancer, allied health, supportive care and complementary medicine were never used in guidelines. </a:t>
            </a:r>
          </a:p>
          <a:p>
            <a:endParaRPr lang="en-AU" dirty="0" smtClean="0"/>
          </a:p>
        </p:txBody>
      </p:sp>
      <p:sp>
        <p:nvSpPr>
          <p:cNvPr id="4" name="Slide Number Placeholder 3"/>
          <p:cNvSpPr>
            <a:spLocks noGrp="1"/>
          </p:cNvSpPr>
          <p:nvPr>
            <p:ph type="sldNum" sz="quarter" idx="10"/>
          </p:nvPr>
        </p:nvSpPr>
        <p:spPr/>
        <p:txBody>
          <a:bodyPr/>
          <a:lstStyle/>
          <a:p>
            <a:fld id="{70EEB80C-3D5D-4036-876C-B3AB82BF204A}" type="slidenum">
              <a:rPr lang="en-AU" smtClean="0"/>
              <a:pPr/>
              <a:t>15</a:t>
            </a:fld>
            <a:endParaRPr lang="en-AU"/>
          </a:p>
        </p:txBody>
      </p:sp>
    </p:spTree>
    <p:extLst>
      <p:ext uri="{BB962C8B-B14F-4D97-AF65-F5344CB8AC3E}">
        <p14:creationId xmlns:p14="http://schemas.microsoft.com/office/powerpoint/2010/main" val="35390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presentation will </a:t>
            </a:r>
            <a:r>
              <a:rPr lang="en-AU" dirty="0" smtClean="0"/>
              <a:t>cover how </a:t>
            </a:r>
            <a:r>
              <a:rPr lang="en-AU" dirty="0" smtClean="0"/>
              <a:t>well Cochrane</a:t>
            </a:r>
            <a:r>
              <a:rPr lang="en-AU" baseline="0" dirty="0" smtClean="0"/>
              <a:t> </a:t>
            </a:r>
            <a:r>
              <a:rPr lang="en-AU" baseline="0" dirty="0" smtClean="0"/>
              <a:t>systematic reviews intersect with clinical practice guidelines, AND the findings are based on a preliminary scoping exercise by our Cochrane Review Group.</a:t>
            </a:r>
          </a:p>
          <a:p>
            <a:endParaRPr lang="en-AU" baseline="0" dirty="0" smtClean="0"/>
          </a:p>
          <a:p>
            <a:r>
              <a:rPr lang="en-AU" baseline="0" dirty="0" smtClean="0"/>
              <a:t>As many of you know, there is an increasing volume of trial data on healthcare interventions, and with this information overload, systematic reviews can be powerful tools for those of us trying to make sense of it all. </a:t>
            </a:r>
            <a:r>
              <a:rPr lang="en-AU" baseline="0" dirty="0" smtClean="0"/>
              <a:t>Briefly, systematic </a:t>
            </a:r>
            <a:r>
              <a:rPr lang="en-AU" baseline="0" dirty="0" smtClean="0"/>
              <a:t>reviews can, if done appropriately, provide an estimate of how well a healthcare intervention works, examine differences across individual studies and can guide treatment (and cost-effective treatment) decisions. </a:t>
            </a:r>
          </a:p>
          <a:p>
            <a:endParaRPr lang="en-AU" baseline="0" dirty="0" smtClean="0"/>
          </a:p>
          <a:p>
            <a:r>
              <a:rPr lang="en-AU" baseline="0" dirty="0" smtClean="0"/>
              <a:t>They can also be a useful foundation when assimilating research evidence and </a:t>
            </a:r>
            <a:r>
              <a:rPr lang="en-AU" baseline="0" dirty="0" smtClean="0"/>
              <a:t>expert </a:t>
            </a:r>
            <a:r>
              <a:rPr lang="en-AU" baseline="0" dirty="0" smtClean="0"/>
              <a:t>opinion on pressing clinical issues in clinical practice guidelines.</a:t>
            </a:r>
          </a:p>
          <a:p>
            <a:endParaRPr lang="en-AU" baseline="0" dirty="0" smtClean="0"/>
          </a:p>
          <a:p>
            <a:r>
              <a:rPr lang="en-AU" baseline="0" dirty="0" smtClean="0"/>
              <a:t>In view of this </a:t>
            </a:r>
            <a:r>
              <a:rPr lang="en-AU" baseline="0" dirty="0" smtClean="0"/>
              <a:t>intersection between reviews and guidelines, </a:t>
            </a:r>
            <a:r>
              <a:rPr lang="en-AU" baseline="0" dirty="0" smtClean="0"/>
              <a:t>we wanted to explore the uptake of our Cochrane systematic reviews in clinical practice guidelines, and compare </a:t>
            </a:r>
            <a:r>
              <a:rPr lang="en-AU" baseline="0" dirty="0" smtClean="0"/>
              <a:t>reviews used in guidelines to those of our general readers. </a:t>
            </a:r>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2</a:t>
            </a:fld>
            <a:endParaRPr lang="en-AU"/>
          </a:p>
        </p:txBody>
      </p:sp>
    </p:spTree>
    <p:extLst>
      <p:ext uri="{BB962C8B-B14F-4D97-AF65-F5344CB8AC3E}">
        <p14:creationId xmlns:p14="http://schemas.microsoft.com/office/powerpoint/2010/main" val="257231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a:t>
            </a:r>
            <a:r>
              <a:rPr lang="en-AU" baseline="0" dirty="0" smtClean="0"/>
              <a:t>background about </a:t>
            </a:r>
            <a:r>
              <a:rPr lang="en-AU" baseline="0" dirty="0" smtClean="0"/>
              <a:t>us:</a:t>
            </a:r>
            <a:endParaRPr lang="en-AU" baseline="0" dirty="0" smtClean="0"/>
          </a:p>
          <a:p>
            <a:endParaRPr lang="en-AU" baseline="0" dirty="0" smtClean="0"/>
          </a:p>
          <a:p>
            <a:r>
              <a:rPr lang="en-AU" baseline="0" dirty="0" smtClean="0"/>
              <a:t>We were installed in Sydney in 1996, and</a:t>
            </a:r>
          </a:p>
          <a:p>
            <a:endParaRPr lang="en-AU" baseline="0" dirty="0" smtClean="0"/>
          </a:p>
          <a:p>
            <a:r>
              <a:rPr lang="en-AU" baseline="0" dirty="0" smtClean="0"/>
              <a:t>Our work involves searching the research evidence, formally appraising it and publishing the results in the form of Cochrane (systematic) reviews in breast cancer. The reviews are published online and full-texts are available </a:t>
            </a:r>
            <a:r>
              <a:rPr lang="en-AU" baseline="0" dirty="0" smtClean="0"/>
              <a:t>via </a:t>
            </a:r>
            <a:r>
              <a:rPr lang="en-AU" baseline="0" dirty="0" smtClean="0"/>
              <a:t>The Cochrane Library.</a:t>
            </a:r>
          </a:p>
          <a:p>
            <a:endParaRPr lang="en-AU" baseline="0" dirty="0" smtClean="0"/>
          </a:p>
          <a:p>
            <a:r>
              <a:rPr lang="en-AU" dirty="0" smtClean="0"/>
              <a:t>They are generally known to be </a:t>
            </a:r>
            <a:r>
              <a:rPr lang="en-AU" baseline="0" dirty="0" smtClean="0"/>
              <a:t>methodologically rigorous, and our Group has facilitated the development over 88 Protocols, Reviews and Registered Titles. Some of our reviews are integrated into clinical practice guidelines.</a:t>
            </a:r>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3</a:t>
            </a:fld>
            <a:endParaRPr lang="en-AU"/>
          </a:p>
        </p:txBody>
      </p:sp>
    </p:spTree>
    <p:extLst>
      <p:ext uri="{BB962C8B-B14F-4D97-AF65-F5344CB8AC3E}">
        <p14:creationId xmlns:p14="http://schemas.microsoft.com/office/powerpoint/2010/main" val="184127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 current review portfolio covers</a:t>
            </a:r>
            <a:r>
              <a:rPr lang="en-AU" baseline="0" dirty="0" smtClean="0"/>
              <a:t> a broad range of topics and the majority relate to treatment.</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Similar to clinical practice guidelines, these topics are decided upon by a multi-disciplinary</a:t>
            </a:r>
            <a:r>
              <a:rPr lang="en-AU" baseline="0" dirty="0" smtClean="0"/>
              <a:t> </a:t>
            </a:r>
            <a:r>
              <a:rPr lang="en-AU" baseline="0" dirty="0" smtClean="0"/>
              <a:t>team made </a:t>
            </a:r>
            <a:r>
              <a:rPr lang="en-AU" baseline="0" dirty="0" smtClean="0"/>
              <a:t>up of </a:t>
            </a:r>
            <a:r>
              <a:rPr lang="en-AU" baseline="0" dirty="0" smtClean="0"/>
              <a:t>breast surgeons</a:t>
            </a:r>
            <a:r>
              <a:rPr lang="en-AU" baseline="0" dirty="0" smtClean="0"/>
              <a:t>, consumers, medical oncologists, and statisticians to name a few.</a:t>
            </a:r>
          </a:p>
          <a:p>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4</a:t>
            </a:fld>
            <a:endParaRPr lang="en-AU"/>
          </a:p>
        </p:txBody>
      </p:sp>
    </p:spTree>
    <p:extLst>
      <p:ext uri="{BB962C8B-B14F-4D97-AF65-F5344CB8AC3E}">
        <p14:creationId xmlns:p14="http://schemas.microsoft.com/office/powerpoint/2010/main" val="335068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Last year, </a:t>
            </a:r>
            <a:r>
              <a:rPr lang="en-AU" baseline="0" dirty="0" smtClean="0"/>
              <a:t>our Publishers (Wiley) gave us a short list of : </a:t>
            </a:r>
          </a:p>
          <a:p>
            <a:r>
              <a:rPr lang="en-AU" baseline="0" dirty="0" smtClean="0"/>
              <a:t>8 ‘most cited’ Cochrane reviews in the medical literature  and</a:t>
            </a:r>
          </a:p>
          <a:p>
            <a:r>
              <a:rPr lang="en-AU" baseline="0" dirty="0" smtClean="0"/>
              <a:t>top 10 ‘most accessed’ reviews as per full-text </a:t>
            </a:r>
            <a:r>
              <a:rPr lang="en-AU" baseline="0" dirty="0" smtClean="0"/>
              <a:t>reviews </a:t>
            </a:r>
            <a:r>
              <a:rPr lang="en-AU" baseline="0" dirty="0" smtClean="0"/>
              <a:t>from The Cochrane Library.</a:t>
            </a:r>
          </a:p>
          <a:p>
            <a:endParaRPr lang="en-AU" baseline="0" dirty="0" smtClean="0"/>
          </a:p>
          <a:p>
            <a:r>
              <a:rPr lang="en-AU" dirty="0" smtClean="0"/>
              <a:t>From these</a:t>
            </a:r>
            <a:r>
              <a:rPr lang="en-AU" baseline="0" dirty="0" smtClean="0"/>
              <a:t>:</a:t>
            </a:r>
          </a:p>
          <a:p>
            <a:endParaRPr lang="en-AU" baseline="0" dirty="0" smtClean="0"/>
          </a:p>
          <a:p>
            <a:pPr marL="171450" indent="-171450">
              <a:buFont typeface="Arial" panose="020B0604020202020204" pitchFamily="34" charset="0"/>
              <a:buChar char="•"/>
            </a:pPr>
            <a:r>
              <a:rPr lang="en-AU" dirty="0" smtClean="0"/>
              <a:t>13 of the 18 most cited/accessed Reviews covered</a:t>
            </a:r>
            <a:r>
              <a:rPr lang="en-AU" baseline="0" dirty="0" smtClean="0"/>
              <a:t> topics such as prevention  and allied health (e.g. exercise interventions for upper-limb dysfunction) while 5 of the 18 were related to treatment for breast cancer</a:t>
            </a:r>
          </a:p>
          <a:p>
            <a:endParaRPr lang="en-AU" baseline="0" dirty="0" smtClean="0"/>
          </a:p>
          <a:p>
            <a:r>
              <a:rPr lang="en-AU" baseline="0" dirty="0" smtClean="0"/>
              <a:t>The specific </a:t>
            </a:r>
            <a:r>
              <a:rPr lang="en-AU" baseline="0" dirty="0" smtClean="0"/>
              <a:t>aims of this project were to:</a:t>
            </a:r>
          </a:p>
          <a:p>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5</a:t>
            </a:fld>
            <a:endParaRPr lang="en-AU"/>
          </a:p>
        </p:txBody>
      </p:sp>
    </p:spTree>
    <p:extLst>
      <p:ext uri="{BB962C8B-B14F-4D97-AF65-F5344CB8AC3E}">
        <p14:creationId xmlns:p14="http://schemas.microsoft.com/office/powerpoint/2010/main" val="228134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baseline="0" dirty="0" smtClean="0"/>
              <a:t>Assess the uptake of Cochrane breast cancer reviews in clinical practice guidelines, and/</a:t>
            </a:r>
          </a:p>
          <a:p>
            <a:pPr marL="228600" indent="-228600">
              <a:buAutoNum type="arabicPeriod"/>
            </a:pPr>
            <a:r>
              <a:rPr lang="en-AU" baseline="0" dirty="0" smtClean="0"/>
              <a:t>Compare our most cited/accessed reviews to those used in guidelines</a:t>
            </a:r>
          </a:p>
          <a:p>
            <a:endParaRPr lang="en-AU" dirty="0" smtClean="0"/>
          </a:p>
          <a:p>
            <a:r>
              <a:rPr lang="en-AU" dirty="0" smtClean="0"/>
              <a:t>To do this,</a:t>
            </a:r>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6</a:t>
            </a:fld>
            <a:endParaRPr lang="en-AU"/>
          </a:p>
        </p:txBody>
      </p:sp>
    </p:spTree>
    <p:extLst>
      <p:ext uri="{BB962C8B-B14F-4D97-AF65-F5344CB8AC3E}">
        <p14:creationId xmlns:p14="http://schemas.microsoft.com/office/powerpoint/2010/main" val="241800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selected, in a non-systematic</a:t>
            </a:r>
            <a:r>
              <a:rPr lang="en-AU" baseline="0" dirty="0" smtClean="0"/>
              <a:t> fashion, 7 key clinical guideline developers or consensus groups in breast cancer as listed here. </a:t>
            </a:r>
          </a:p>
          <a:p>
            <a:endParaRPr lang="en-AU" baseline="0" dirty="0" smtClean="0"/>
          </a:p>
          <a:p>
            <a:r>
              <a:rPr lang="en-AU" baseline="0" dirty="0" smtClean="0"/>
              <a:t>Guidelines published from 2001 to March 2014 were included.</a:t>
            </a:r>
          </a:p>
          <a:p>
            <a:endParaRPr lang="en-AU" baseline="0" dirty="0" smtClean="0"/>
          </a:p>
          <a:p>
            <a:r>
              <a:rPr lang="en-AU" baseline="0" dirty="0" smtClean="0"/>
              <a:t>In each guideline, we screened the full text and references for Cochrane Review </a:t>
            </a:r>
            <a:r>
              <a:rPr lang="en-AU" baseline="0" dirty="0" smtClean="0"/>
              <a:t>citations, noted </a:t>
            </a:r>
            <a:r>
              <a:rPr lang="en-AU" baseline="0" dirty="0" smtClean="0"/>
              <a:t>the number and title of the Cochrane reviews, and scope of the guideline.</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Finally, we </a:t>
            </a:r>
            <a:r>
              <a:rPr lang="en-AU" sz="1200" dirty="0" smtClean="0"/>
              <a:t>categorised Cochrane Review usage for each guideline developer into 4 groups (which I’ll describe later)</a:t>
            </a:r>
          </a:p>
          <a:p>
            <a:r>
              <a:rPr lang="en-AU" baseline="0" dirty="0" smtClean="0"/>
              <a:t>AND</a:t>
            </a:r>
          </a:p>
          <a:p>
            <a:r>
              <a:rPr lang="en-AU" baseline="0" dirty="0" smtClean="0"/>
              <a:t>Compared reviews used in guidelines to the most cited/accessed reviews</a:t>
            </a:r>
          </a:p>
          <a:p>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7</a:t>
            </a:fld>
            <a:endParaRPr lang="en-AU"/>
          </a:p>
        </p:txBody>
      </p:sp>
    </p:spTree>
    <p:extLst>
      <p:ext uri="{BB962C8B-B14F-4D97-AF65-F5344CB8AC3E}">
        <p14:creationId xmlns:p14="http://schemas.microsoft.com/office/powerpoint/2010/main" val="190849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28 breast cancer guidelines from the 7 guideline developers were published during the</a:t>
            </a:r>
            <a:r>
              <a:rPr lang="en-AU" baseline="0" dirty="0" smtClean="0"/>
              <a:t> assessed period. The majority </a:t>
            </a:r>
            <a:r>
              <a:rPr lang="en-AU" dirty="0" smtClean="0"/>
              <a:t>were classified</a:t>
            </a:r>
            <a:r>
              <a:rPr lang="en-AU" baseline="0" dirty="0" smtClean="0"/>
              <a:t> as guidelines while others were classified as consensus statements or consensus guidelines.</a:t>
            </a:r>
          </a:p>
          <a:p>
            <a:endParaRPr lang="en-AU" baseline="0" dirty="0" smtClean="0"/>
          </a:p>
          <a:p>
            <a:r>
              <a:rPr lang="en-AU" dirty="0" smtClean="0"/>
              <a:t>ASCO</a:t>
            </a:r>
            <a:r>
              <a:rPr lang="en-AU" baseline="0" dirty="0" smtClean="0"/>
              <a:t> and Cancer Australia contributed substantially to the number of breast cancer guidelines.</a:t>
            </a:r>
            <a:endParaRPr lang="en-AU" dirty="0" smtClean="0"/>
          </a:p>
          <a:p>
            <a:endParaRPr lang="en-AU" dirty="0" smtClean="0"/>
          </a:p>
          <a:p>
            <a:r>
              <a:rPr lang="en-AU" dirty="0" smtClean="0"/>
              <a:t>Shown in green, around 60% of</a:t>
            </a:r>
            <a:r>
              <a:rPr lang="en-AU" baseline="0" dirty="0" smtClean="0"/>
              <a:t> guidelines covered a specific aspect of care, for example, treatment only.</a:t>
            </a:r>
          </a:p>
          <a:p>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8</a:t>
            </a:fld>
            <a:endParaRPr lang="en-AU"/>
          </a:p>
        </p:txBody>
      </p:sp>
    </p:spTree>
    <p:extLst>
      <p:ext uri="{BB962C8B-B14F-4D97-AF65-F5344CB8AC3E}">
        <p14:creationId xmlns:p14="http://schemas.microsoft.com/office/powerpoint/2010/main" val="122690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When considering how many Cochrane reviews were used in each guideline, we categorised these into 4 groups:</a:t>
            </a:r>
          </a:p>
          <a:p>
            <a:r>
              <a:rPr lang="en-AU" baseline="0" dirty="0" smtClean="0"/>
              <a:t>-guidelines that either:</a:t>
            </a:r>
          </a:p>
          <a:p>
            <a:r>
              <a:rPr lang="en-AU" baseline="0" dirty="0" smtClean="0"/>
              <a:t>-did not include a Cochrane review,</a:t>
            </a:r>
          </a:p>
          <a:p>
            <a:r>
              <a:rPr lang="en-AU" baseline="0" dirty="0" smtClean="0"/>
              <a:t>-contained one Review,</a:t>
            </a:r>
          </a:p>
          <a:p>
            <a:r>
              <a:rPr lang="en-AU" baseline="0" dirty="0" smtClean="0"/>
              <a:t>-contained 2 to 3 Reviews or, had more than 4 reviews.</a:t>
            </a:r>
          </a:p>
          <a:p>
            <a:endParaRPr lang="en-AU" baseline="0" dirty="0" smtClean="0"/>
          </a:p>
          <a:p>
            <a:r>
              <a:rPr lang="en-AU" baseline="0" dirty="0" smtClean="0"/>
              <a:t>NICE and SIGN heavily used Cochrane </a:t>
            </a:r>
            <a:r>
              <a:rPr lang="en-AU" baseline="0" dirty="0" smtClean="0"/>
              <a:t>reviews, as shown by the black columns, </a:t>
            </a:r>
            <a:r>
              <a:rPr lang="en-AU" baseline="0" dirty="0" smtClean="0"/>
              <a:t>while there was </a:t>
            </a:r>
            <a:r>
              <a:rPr lang="en-AU" i="0" baseline="0" dirty="0" smtClean="0"/>
              <a:t>some variation in use by other guideline developers. Out of the 28 guidelines, 4 were on a specific topic that were not yet covered by a Cochrane review. </a:t>
            </a:r>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9</a:t>
            </a:fld>
            <a:endParaRPr lang="en-AU"/>
          </a:p>
        </p:txBody>
      </p:sp>
    </p:spTree>
    <p:extLst>
      <p:ext uri="{BB962C8B-B14F-4D97-AF65-F5344CB8AC3E}">
        <p14:creationId xmlns:p14="http://schemas.microsoft.com/office/powerpoint/2010/main" val="2772311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RED Title Slide">
    <p:spTree>
      <p:nvGrpSpPr>
        <p:cNvPr id="1" name=""/>
        <p:cNvGrpSpPr/>
        <p:nvPr/>
      </p:nvGrpSpPr>
      <p:grpSpPr>
        <a:xfrm>
          <a:off x="0" y="0"/>
          <a:ext cx="0" cy="0"/>
          <a:chOff x="0" y="0"/>
          <a:chExt cx="0" cy="0"/>
        </a:xfrm>
      </p:grpSpPr>
      <p:sp>
        <p:nvSpPr>
          <p:cNvPr id="27" name="Rectangle 26"/>
          <p:cNvSpPr/>
          <p:nvPr userDrawn="1"/>
        </p:nvSpPr>
        <p:spPr bwMode="white">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bwMode="invGray">
          <a:xfrm>
            <a:off x="1071538" y="0"/>
            <a:ext cx="8072462" cy="4339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AU"/>
          </a:p>
        </p:txBody>
      </p:sp>
      <p:sp>
        <p:nvSpPr>
          <p:cNvPr id="2" name="Title 1"/>
          <p:cNvSpPr>
            <a:spLocks noGrp="1"/>
          </p:cNvSpPr>
          <p:nvPr>
            <p:ph type="ctrTitle" hasCustomPrompt="1"/>
          </p:nvPr>
        </p:nvSpPr>
        <p:spPr>
          <a:xfrm>
            <a:off x="1331912" y="214299"/>
            <a:ext cx="7704138" cy="750099"/>
          </a:xfrm>
        </p:spPr>
        <p:txBody>
          <a:bodyPr>
            <a:normAutofit/>
          </a:bodyPr>
          <a:lstStyle>
            <a:lvl1pPr marL="0" marR="0" indent="0" algn="l" defTabSz="914400" rtl="0" eaLnBrk="1" fontAlgn="auto" latinLnBrk="0" hangingPunct="1">
              <a:lnSpc>
                <a:spcPts val="3100"/>
              </a:lnSpc>
              <a:spcBef>
                <a:spcPct val="0"/>
              </a:spcBef>
              <a:spcAft>
                <a:spcPts val="0"/>
              </a:spcAft>
              <a:buClrTx/>
              <a:buSzTx/>
              <a:buFontTx/>
              <a:buNone/>
              <a:tabLst/>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1331916" y="1053700"/>
            <a:ext cx="7704137" cy="375050"/>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1" name="Content Placeholder 25"/>
          <p:cNvSpPr>
            <a:spLocks noGrp="1"/>
          </p:cNvSpPr>
          <p:nvPr>
            <p:ph sz="quarter" idx="11" hasCustomPrompt="1"/>
          </p:nvPr>
        </p:nvSpPr>
        <p:spPr>
          <a:xfrm>
            <a:off x="3428996" y="3964791"/>
            <a:ext cx="5572133" cy="214314"/>
          </a:xfrm>
        </p:spPr>
        <p:txBody>
          <a:bodyPr lIns="0" tIns="0" rIns="0" bIns="0" anchor="t"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12" name="Content Placeholder 25"/>
          <p:cNvSpPr>
            <a:spLocks noGrp="1"/>
          </p:cNvSpPr>
          <p:nvPr>
            <p:ph sz="quarter" idx="12" hasCustomPrompt="1"/>
          </p:nvPr>
        </p:nvSpPr>
        <p:spPr>
          <a:xfrm>
            <a:off x="3428996" y="3750479"/>
            <a:ext cx="5572133" cy="214314"/>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3" name="Picture Placeholder 16"/>
          <p:cNvSpPr>
            <a:spLocks noGrp="1"/>
          </p:cNvSpPr>
          <p:nvPr>
            <p:ph type="pic" sz="quarter" idx="13" hasCustomPrompt="1"/>
          </p:nvPr>
        </p:nvSpPr>
        <p:spPr>
          <a:xfrm>
            <a:off x="8055033" y="4364739"/>
            <a:ext cx="985150" cy="738862"/>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sp>
        <p:nvSpPr>
          <p:cNvPr id="22" name="Rectangle 21"/>
          <p:cNvSpPr/>
          <p:nvPr userDrawn="1"/>
        </p:nvSpPr>
        <p:spPr bwMode="ltGray">
          <a:xfrm>
            <a:off x="1071538" y="2600808"/>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AU"/>
          </a:p>
        </p:txBody>
      </p:sp>
      <p:grpSp>
        <p:nvGrpSpPr>
          <p:cNvPr id="23" name="Group 22"/>
          <p:cNvGrpSpPr/>
          <p:nvPr userDrawn="1"/>
        </p:nvGrpSpPr>
        <p:grpSpPr>
          <a:xfrm>
            <a:off x="251520" y="4115522"/>
            <a:ext cx="1612106" cy="789289"/>
            <a:chOff x="261938" y="5715016"/>
            <a:chExt cx="1612106" cy="789289"/>
          </a:xfrm>
        </p:grpSpPr>
        <p:sp>
          <p:nvSpPr>
            <p:cNvPr id="24" name="Rectangle 23"/>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AU"/>
            </a:p>
          </p:txBody>
        </p:sp>
        <p:pic>
          <p:nvPicPr>
            <p:cNvPr id="25" name="Picture 24" descr="USY_MB1_rgb_Reversed_Standard_Logo.png"/>
            <p:cNvPicPr>
              <a:picLocks noChangeAspect="1"/>
            </p:cNvPicPr>
            <p:nvPr userDrawn="1"/>
          </p:nvPicPr>
          <p:blipFill>
            <a:blip r:embed="rId2" cstate="print"/>
            <a:stretch>
              <a:fillRect/>
            </a:stretch>
          </p:blipFill>
          <p:spPr>
            <a:xfrm>
              <a:off x="433773" y="5890063"/>
              <a:ext cx="1268436" cy="439194"/>
            </a:xfrm>
            <a:prstGeom prst="rect">
              <a:avLst/>
            </a:prstGeom>
          </p:spPr>
        </p:pic>
      </p:grpSp>
      <p:sp>
        <p:nvSpPr>
          <p:cNvPr id="26" name="Rectangle 25"/>
          <p:cNvSpPr/>
          <p:nvPr userDrawn="1"/>
        </p:nvSpPr>
        <p:spPr bwMode="black">
          <a:xfrm>
            <a:off x="1080919" y="2603688"/>
            <a:ext cx="226694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en-US" sz="1200" baseline="0" dirty="0" smtClean="0">
                <a:solidFill>
                  <a:schemeClr val="bg1"/>
                </a:solidFill>
              </a:rPr>
              <a:t>FACULTY OF MEDICINE</a:t>
            </a:r>
            <a:endParaRPr lang="en-US" sz="2400" dirty="0" smtClean="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250825" y="1329929"/>
            <a:ext cx="8662989" cy="3509962"/>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9" name="Text Placeholder 8"/>
          <p:cNvSpPr>
            <a:spLocks noGrp="1"/>
          </p:cNvSpPr>
          <p:nvPr>
            <p:ph type="body" sz="quarter" idx="13" hasCustomPrompt="1"/>
          </p:nvPr>
        </p:nvSpPr>
        <p:spPr>
          <a:xfrm>
            <a:off x="250825" y="951310"/>
            <a:ext cx="8662988" cy="364343"/>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MAGE">
    <p:spTree>
      <p:nvGrpSpPr>
        <p:cNvPr id="1" name=""/>
        <p:cNvGrpSpPr/>
        <p:nvPr/>
      </p:nvGrpSpPr>
      <p:grpSpPr>
        <a:xfrm>
          <a:off x="0" y="0"/>
          <a:ext cx="0" cy="0"/>
          <a:chOff x="0" y="0"/>
          <a:chExt cx="0" cy="0"/>
        </a:xfrm>
      </p:grpSpPr>
      <p:pic>
        <p:nvPicPr>
          <p:cNvPr id="16" name="Picture 15" descr="lecture_theatre.jpg"/>
          <p:cNvPicPr>
            <a:picLocks noChangeAspect="1"/>
          </p:cNvPicPr>
          <p:nvPr userDrawn="1"/>
        </p:nvPicPr>
        <p:blipFill rotWithShape="1">
          <a:blip r:embed="rId2" cstate="print"/>
          <a:srcRect l="5985" t="6510" r="12702" b="27821"/>
          <a:stretch/>
        </p:blipFill>
        <p:spPr>
          <a:xfrm flipH="1">
            <a:off x="0" y="2465100"/>
            <a:ext cx="9144000" cy="2678400"/>
          </a:xfrm>
          <a:prstGeom prst="rect">
            <a:avLst/>
          </a:prstGeom>
        </p:spPr>
      </p:pic>
      <p:sp>
        <p:nvSpPr>
          <p:cNvPr id="8" name="Rectangle 7"/>
          <p:cNvSpPr/>
          <p:nvPr userDrawn="1"/>
        </p:nvSpPr>
        <p:spPr bwMode="invGray">
          <a:xfrm>
            <a:off x="0" y="0"/>
            <a:ext cx="9144000" cy="2571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285720" y="214299"/>
            <a:ext cx="8750330" cy="750099"/>
          </a:xfrm>
        </p:spPr>
        <p:txBody>
          <a:bodyPr>
            <a:normAutofit/>
          </a:bodyPr>
          <a:lstStyle>
            <a:lvl1pPr algn="l">
              <a:lnSpc>
                <a:spcPts val="3100"/>
              </a:lnSpc>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285724" y="1053700"/>
            <a:ext cx="8750329" cy="375050"/>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9" name="Content Placeholder 25"/>
          <p:cNvSpPr>
            <a:spLocks noGrp="1"/>
          </p:cNvSpPr>
          <p:nvPr>
            <p:ph sz="quarter" idx="11" hasCustomPrompt="1"/>
          </p:nvPr>
        </p:nvSpPr>
        <p:spPr>
          <a:xfrm>
            <a:off x="250826" y="2250281"/>
            <a:ext cx="8750300" cy="214314"/>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20" name="Content Placeholder 25"/>
          <p:cNvSpPr>
            <a:spLocks noGrp="1"/>
          </p:cNvSpPr>
          <p:nvPr>
            <p:ph sz="quarter" idx="12" hasCustomPrompt="1"/>
          </p:nvPr>
        </p:nvSpPr>
        <p:spPr>
          <a:xfrm>
            <a:off x="250826" y="2035965"/>
            <a:ext cx="8750300" cy="214314"/>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7" name="Picture Placeholder 16"/>
          <p:cNvSpPr>
            <a:spLocks noGrp="1"/>
          </p:cNvSpPr>
          <p:nvPr>
            <p:ph type="pic" sz="quarter" idx="14" hasCustomPrompt="1"/>
          </p:nvPr>
        </p:nvSpPr>
        <p:spPr>
          <a:xfrm>
            <a:off x="7514706" y="3834615"/>
            <a:ext cx="1399108" cy="1049331"/>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sp>
        <p:nvSpPr>
          <p:cNvPr id="13" name="Rectangle 12"/>
          <p:cNvSpPr/>
          <p:nvPr userDrawn="1"/>
        </p:nvSpPr>
        <p:spPr bwMode="ltGray">
          <a:xfrm>
            <a:off x="1043608" y="2787774"/>
            <a:ext cx="2117034" cy="2117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AU"/>
          </a:p>
        </p:txBody>
      </p:sp>
      <p:grpSp>
        <p:nvGrpSpPr>
          <p:cNvPr id="14" name="Group 13"/>
          <p:cNvGrpSpPr/>
          <p:nvPr userDrawn="1"/>
        </p:nvGrpSpPr>
        <p:grpSpPr>
          <a:xfrm>
            <a:off x="251520" y="4179572"/>
            <a:ext cx="1481285" cy="725239"/>
            <a:chOff x="261938" y="5715016"/>
            <a:chExt cx="1612106" cy="789289"/>
          </a:xfrm>
        </p:grpSpPr>
        <p:sp>
          <p:nvSpPr>
            <p:cNvPr id="18" name="Rectangle 17"/>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AU"/>
            </a:p>
          </p:txBody>
        </p:sp>
        <p:pic>
          <p:nvPicPr>
            <p:cNvPr id="23" name="Picture 22" descr="USY_MB1_rgb_Reversed_Standard_Logo.png"/>
            <p:cNvPicPr>
              <a:picLocks noChangeAspect="1"/>
            </p:cNvPicPr>
            <p:nvPr userDrawn="1"/>
          </p:nvPicPr>
          <p:blipFill>
            <a:blip r:embed="rId3" cstate="print"/>
            <a:stretch>
              <a:fillRect/>
            </a:stretch>
          </p:blipFill>
          <p:spPr>
            <a:xfrm>
              <a:off x="433773" y="5890063"/>
              <a:ext cx="1268436" cy="439194"/>
            </a:xfrm>
            <a:prstGeom prst="rect">
              <a:avLst/>
            </a:prstGeom>
          </p:spPr>
        </p:pic>
      </p:grpSp>
      <p:sp>
        <p:nvSpPr>
          <p:cNvPr id="15" name="Rectangle 14"/>
          <p:cNvSpPr/>
          <p:nvPr userDrawn="1"/>
        </p:nvSpPr>
        <p:spPr bwMode="black">
          <a:xfrm>
            <a:off x="1043608" y="2830165"/>
            <a:ext cx="226694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en-US" sz="1100" baseline="0" dirty="0" smtClean="0">
                <a:solidFill>
                  <a:schemeClr val="bg1"/>
                </a:solidFill>
              </a:rPr>
              <a:t>FACULTY OF MEDICINE</a:t>
            </a:r>
            <a:endParaRPr lang="en-US" sz="2000" dirty="0" smtClean="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250828" y="1729257"/>
            <a:ext cx="8662989" cy="3110635"/>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9" name="Text Placeholder 8"/>
          <p:cNvSpPr>
            <a:spLocks noGrp="1"/>
          </p:cNvSpPr>
          <p:nvPr>
            <p:ph type="body" sz="quarter" idx="13" hasCustomPrompt="1"/>
          </p:nvPr>
        </p:nvSpPr>
        <p:spPr>
          <a:xfrm>
            <a:off x="250825" y="1210800"/>
            <a:ext cx="8662988" cy="364343"/>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Conten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42" y="1729256"/>
            <a:ext cx="4270375" cy="2985633"/>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8" name="Picture Placeholder 7"/>
          <p:cNvSpPr>
            <a:spLocks noGrp="1"/>
          </p:cNvSpPr>
          <p:nvPr>
            <p:ph type="pic" sz="quarter" idx="14" hasCustomPrompt="1"/>
          </p:nvPr>
        </p:nvSpPr>
        <p:spPr>
          <a:xfrm>
            <a:off x="250829" y="1729256"/>
            <a:ext cx="4321175" cy="2556994"/>
          </a:xfrm>
        </p:spPr>
        <p:txBody>
          <a:bodyPr anchor="t"/>
          <a:lstStyle>
            <a:lvl1pPr algn="ctr">
              <a:buNone/>
              <a:defRPr baseline="0"/>
            </a:lvl1pPr>
          </a:lstStyle>
          <a:p>
            <a:r>
              <a:rPr lang="en-AU" dirty="0" smtClean="0"/>
              <a:t>PLACE IMAGE HERE</a:t>
            </a:r>
          </a:p>
          <a:p>
            <a:endParaRPr lang="en-AU" dirty="0" smtClean="0"/>
          </a:p>
          <a:p>
            <a:endParaRPr lang="en-AU" dirty="0"/>
          </a:p>
        </p:txBody>
      </p:sp>
      <p:sp>
        <p:nvSpPr>
          <p:cNvPr id="10" name="Text Placeholder 8"/>
          <p:cNvSpPr>
            <a:spLocks noGrp="1"/>
          </p:cNvSpPr>
          <p:nvPr>
            <p:ph type="body" sz="quarter" idx="15" hasCustomPrompt="1"/>
          </p:nvPr>
        </p:nvSpPr>
        <p:spPr>
          <a:xfrm>
            <a:off x="250829" y="4286250"/>
            <a:ext cx="4392613" cy="445294"/>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1" name="Text Placeholder 8"/>
          <p:cNvSpPr>
            <a:spLocks noGrp="1"/>
          </p:cNvSpPr>
          <p:nvPr>
            <p:ph type="body" sz="quarter" idx="13" hasCustomPrompt="1"/>
          </p:nvPr>
        </p:nvSpPr>
        <p:spPr>
          <a:xfrm>
            <a:off x="250825" y="1210800"/>
            <a:ext cx="8662988" cy="364343"/>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Content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41" y="1729257"/>
            <a:ext cx="4270375" cy="2985634"/>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10" name="Text Placeholder 8"/>
          <p:cNvSpPr>
            <a:spLocks noGrp="1"/>
          </p:cNvSpPr>
          <p:nvPr>
            <p:ph type="body" sz="quarter" idx="15" hasCustomPrompt="1"/>
          </p:nvPr>
        </p:nvSpPr>
        <p:spPr>
          <a:xfrm>
            <a:off x="250829" y="4286252"/>
            <a:ext cx="4392613" cy="321483"/>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2" name="Table Placeholder 11"/>
          <p:cNvSpPr>
            <a:spLocks noGrp="1"/>
          </p:cNvSpPr>
          <p:nvPr>
            <p:ph type="tbl" sz="quarter" idx="16" hasCustomPrompt="1"/>
          </p:nvPr>
        </p:nvSpPr>
        <p:spPr>
          <a:xfrm>
            <a:off x="250826" y="1729256"/>
            <a:ext cx="4319004" cy="2556994"/>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baseline="0"/>
            </a:lvl1pPr>
          </a:lstStyle>
          <a:p>
            <a:r>
              <a:rPr lang="en-AU" dirty="0" smtClean="0"/>
              <a:t>PLACE TABLE HERE</a:t>
            </a:r>
          </a:p>
          <a:p>
            <a:endParaRPr lang="en-AU" dirty="0" smtClean="0"/>
          </a:p>
          <a:p>
            <a:endParaRPr lang="en-AU" dirty="0" smtClean="0"/>
          </a:p>
        </p:txBody>
      </p:sp>
      <p:sp>
        <p:nvSpPr>
          <p:cNvPr id="13" name="Text Placeholder 8"/>
          <p:cNvSpPr>
            <a:spLocks noGrp="1"/>
          </p:cNvSpPr>
          <p:nvPr>
            <p:ph type="body" sz="quarter" idx="17" hasCustomPrompt="1"/>
          </p:nvPr>
        </p:nvSpPr>
        <p:spPr>
          <a:xfrm>
            <a:off x="250829" y="4607734"/>
            <a:ext cx="4392613" cy="123811"/>
          </a:xfrm>
        </p:spPr>
        <p:txBody>
          <a:bodyPr anchor="ctr">
            <a:noAutofit/>
          </a:bodyPr>
          <a:lstStyle>
            <a:lvl1pPr>
              <a:buNone/>
              <a:defRPr sz="800" b="0" baseline="0">
                <a:solidFill>
                  <a:schemeClr val="tx1"/>
                </a:solidFill>
              </a:defRPr>
            </a:lvl1pPr>
          </a:lstStyle>
          <a:p>
            <a:pPr lvl="0"/>
            <a:r>
              <a:rPr lang="en-US" dirty="0" smtClean="0"/>
              <a:t>SOURCE: XYZ</a:t>
            </a:r>
            <a:endParaRPr lang="en-AU" dirty="0"/>
          </a:p>
        </p:txBody>
      </p:sp>
      <p:sp>
        <p:nvSpPr>
          <p:cNvPr id="11" name="Text Placeholder 8"/>
          <p:cNvSpPr>
            <a:spLocks noGrp="1"/>
          </p:cNvSpPr>
          <p:nvPr>
            <p:ph type="body" sz="quarter" idx="13" hasCustomPrompt="1"/>
          </p:nvPr>
        </p:nvSpPr>
        <p:spPr>
          <a:xfrm>
            <a:off x="250825" y="1210800"/>
            <a:ext cx="8662988" cy="364343"/>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42" y="1729257"/>
            <a:ext cx="4270375" cy="2985634"/>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10" name="Text Placeholder 8"/>
          <p:cNvSpPr>
            <a:spLocks noGrp="1"/>
          </p:cNvSpPr>
          <p:nvPr>
            <p:ph type="body" sz="quarter" idx="15" hasCustomPrompt="1"/>
          </p:nvPr>
        </p:nvSpPr>
        <p:spPr>
          <a:xfrm>
            <a:off x="250829" y="4286252"/>
            <a:ext cx="4392613" cy="321483"/>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3" name="Text Placeholder 8"/>
          <p:cNvSpPr>
            <a:spLocks noGrp="1"/>
          </p:cNvSpPr>
          <p:nvPr>
            <p:ph type="body" sz="quarter" idx="17" hasCustomPrompt="1"/>
          </p:nvPr>
        </p:nvSpPr>
        <p:spPr>
          <a:xfrm>
            <a:off x="250829" y="4607734"/>
            <a:ext cx="4392613" cy="123811"/>
          </a:xfrm>
        </p:spPr>
        <p:txBody>
          <a:bodyPr anchor="ctr">
            <a:noAutofit/>
          </a:bodyPr>
          <a:lstStyle>
            <a:lvl1pPr>
              <a:buNone/>
              <a:defRPr sz="800" b="0" baseline="0">
                <a:solidFill>
                  <a:schemeClr val="tx1"/>
                </a:solidFill>
              </a:defRPr>
            </a:lvl1pPr>
          </a:lstStyle>
          <a:p>
            <a:pPr lvl="0"/>
            <a:r>
              <a:rPr lang="en-US" dirty="0" smtClean="0"/>
              <a:t>SOURCE: XYZ</a:t>
            </a:r>
            <a:endParaRPr lang="en-AU" dirty="0"/>
          </a:p>
        </p:txBody>
      </p:sp>
      <p:sp>
        <p:nvSpPr>
          <p:cNvPr id="14" name="Chart Placeholder 13"/>
          <p:cNvSpPr>
            <a:spLocks noGrp="1"/>
          </p:cNvSpPr>
          <p:nvPr>
            <p:ph type="chart" sz="quarter" idx="18" hasCustomPrompt="1"/>
          </p:nvPr>
        </p:nvSpPr>
        <p:spPr>
          <a:xfrm>
            <a:off x="250829" y="1729258"/>
            <a:ext cx="4321175" cy="2556993"/>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a:lvl1pPr>
          </a:lstStyle>
          <a:p>
            <a:r>
              <a:rPr lang="en-AU" dirty="0" smtClean="0"/>
              <a:t>PLACE CHART HERE</a:t>
            </a:r>
          </a:p>
          <a:p>
            <a:endParaRPr lang="en-AU" dirty="0" smtClean="0"/>
          </a:p>
          <a:p>
            <a:endParaRPr lang="en-AU" dirty="0"/>
          </a:p>
        </p:txBody>
      </p:sp>
      <p:sp>
        <p:nvSpPr>
          <p:cNvPr id="11" name="Text Placeholder 8"/>
          <p:cNvSpPr>
            <a:spLocks noGrp="1"/>
          </p:cNvSpPr>
          <p:nvPr>
            <p:ph type="body" sz="quarter" idx="13" hasCustomPrompt="1"/>
          </p:nvPr>
        </p:nvSpPr>
        <p:spPr>
          <a:xfrm>
            <a:off x="250825" y="1210800"/>
            <a:ext cx="8662988" cy="364343"/>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8" name="Picture Placeholder 7"/>
          <p:cNvSpPr>
            <a:spLocks noGrp="1"/>
          </p:cNvSpPr>
          <p:nvPr>
            <p:ph type="pic" sz="quarter" idx="14" hasCustomPrompt="1"/>
          </p:nvPr>
        </p:nvSpPr>
        <p:spPr>
          <a:xfrm>
            <a:off x="250826" y="1729257"/>
            <a:ext cx="8662988" cy="3110635"/>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a:lvl1pPr>
          </a:lstStyle>
          <a:p>
            <a:r>
              <a:rPr lang="en-AU" dirty="0" smtClean="0"/>
              <a:t>PLACE IMAGE HERE</a:t>
            </a:r>
          </a:p>
          <a:p>
            <a:endParaRPr lang="en-AU" dirty="0" smtClean="0"/>
          </a:p>
          <a:p>
            <a:endParaRPr lang="en-AU" dirty="0" smtClean="0"/>
          </a:p>
        </p:txBody>
      </p:sp>
      <p:sp>
        <p:nvSpPr>
          <p:cNvPr id="7" name="Text Placeholder 8"/>
          <p:cNvSpPr>
            <a:spLocks noGrp="1"/>
          </p:cNvSpPr>
          <p:nvPr>
            <p:ph type="body" sz="quarter" idx="13" hasCustomPrompt="1"/>
          </p:nvPr>
        </p:nvSpPr>
        <p:spPr>
          <a:xfrm>
            <a:off x="250825" y="1210800"/>
            <a:ext cx="8662988" cy="364343"/>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sz="half" idx="1"/>
          </p:nvPr>
        </p:nvSpPr>
        <p:spPr>
          <a:xfrm>
            <a:off x="250824" y="1729257"/>
            <a:ext cx="4321176" cy="3002288"/>
          </a:xfrm>
        </p:spPr>
        <p:txBody>
          <a:bodyPr>
            <a:normAutofit/>
          </a:bodyPr>
          <a:lstStyle>
            <a:lvl1pPr>
              <a:defRPr sz="2000"/>
            </a:lvl1pPr>
            <a:lvl2pPr>
              <a:defRPr sz="1800"/>
            </a:lvl2pPr>
            <a:lvl3pPr>
              <a:defRPr sz="1800"/>
            </a:lvl3pPr>
            <a:lvl4pPr>
              <a:defRPr sz="1800"/>
            </a:lvl4pPr>
            <a:lvl5pPr>
              <a:defRPr sz="1600"/>
            </a:lvl5pPr>
            <a:lvl6pP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4" name="Content Placeholder 3"/>
          <p:cNvSpPr>
            <a:spLocks noGrp="1"/>
          </p:cNvSpPr>
          <p:nvPr>
            <p:ph sz="half" idx="2"/>
          </p:nvPr>
        </p:nvSpPr>
        <p:spPr>
          <a:xfrm>
            <a:off x="4643442" y="1729257"/>
            <a:ext cx="4270375" cy="3002288"/>
          </a:xfrm>
        </p:spPr>
        <p:txBody>
          <a:bodyPr>
            <a:normAutofit/>
          </a:bodyPr>
          <a:lstStyle>
            <a:lvl1pPr>
              <a:defRPr sz="2000"/>
            </a:lvl1pPr>
            <a:lvl2pPr>
              <a:defRPr sz="1800"/>
            </a:lvl2pPr>
            <a:lvl3pPr>
              <a:defRPr sz="1800"/>
            </a:lvl3pPr>
            <a:lvl4pPr>
              <a:defRPr sz="1800"/>
            </a:lvl4pPr>
            <a:lvl5pPr>
              <a:defRPr sz="1600"/>
            </a:lvl5pPr>
            <a:lvl6pP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7" name="Slide Number Placeholder 6"/>
          <p:cNvSpPr>
            <a:spLocks noGrp="1"/>
          </p:cNvSpPr>
          <p:nvPr>
            <p:ph type="sldNum" sz="quarter" idx="12"/>
          </p:nvPr>
        </p:nvSpPr>
        <p:spPr/>
        <p:txBody>
          <a:bodyPr/>
          <a:lstStyle/>
          <a:p>
            <a:fld id="{5EB0718A-1B3D-42D2-9A2B-FB6CFA4B4E8D}" type="slidenum">
              <a:rPr lang="en-AU" smtClean="0"/>
              <a:pPr/>
              <a:t>‹#›</a:t>
            </a:fld>
            <a:endParaRPr lang="en-AU"/>
          </a:p>
        </p:txBody>
      </p:sp>
      <p:sp>
        <p:nvSpPr>
          <p:cNvPr id="9" name="Text Placeholder 8"/>
          <p:cNvSpPr>
            <a:spLocks noGrp="1"/>
          </p:cNvSpPr>
          <p:nvPr>
            <p:ph type="body" sz="quarter" idx="13" hasCustomPrompt="1"/>
          </p:nvPr>
        </p:nvSpPr>
        <p:spPr>
          <a:xfrm>
            <a:off x="250825" y="1210800"/>
            <a:ext cx="8662988" cy="364343"/>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ED Title Slide + IMAGE">
    <p:spTree>
      <p:nvGrpSpPr>
        <p:cNvPr id="1" name=""/>
        <p:cNvGrpSpPr/>
        <p:nvPr/>
      </p:nvGrpSpPr>
      <p:grpSpPr>
        <a:xfrm>
          <a:off x="0" y="0"/>
          <a:ext cx="0" cy="0"/>
          <a:chOff x="0" y="0"/>
          <a:chExt cx="0" cy="0"/>
        </a:xfrm>
      </p:grpSpPr>
      <p:sp>
        <p:nvSpPr>
          <p:cNvPr id="8" name="Rectangle 7"/>
          <p:cNvSpPr/>
          <p:nvPr/>
        </p:nvSpPr>
        <p:spPr bwMode="ltGray">
          <a:xfrm>
            <a:off x="0" y="0"/>
            <a:ext cx="9144000" cy="2571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AU" sz="900" kern="1200">
              <a:solidFill>
                <a:schemeClr val="lt1"/>
              </a:solidFill>
              <a:latin typeface="+mn-lt"/>
              <a:ea typeface="+mn-ea"/>
              <a:cs typeface="+mn-cs"/>
            </a:endParaRPr>
          </a:p>
        </p:txBody>
      </p:sp>
      <p:sp>
        <p:nvSpPr>
          <p:cNvPr id="2" name="Title 1"/>
          <p:cNvSpPr>
            <a:spLocks noGrp="1"/>
          </p:cNvSpPr>
          <p:nvPr>
            <p:ph type="ctrTitle" hasCustomPrompt="1"/>
          </p:nvPr>
        </p:nvSpPr>
        <p:spPr bwMode="black">
          <a:xfrm>
            <a:off x="285720" y="214297"/>
            <a:ext cx="8750330" cy="750099"/>
          </a:xfrm>
        </p:spPr>
        <p:txBody>
          <a:bodyPr>
            <a:normAutofit/>
          </a:bodyPr>
          <a:lstStyle>
            <a:lvl1pPr algn="l">
              <a:lnSpc>
                <a:spcPts val="3100"/>
              </a:lnSpc>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bwMode="black">
          <a:xfrm>
            <a:off x="285721" y="964395"/>
            <a:ext cx="8750329" cy="375050"/>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9" name="Content Placeholder 25"/>
          <p:cNvSpPr>
            <a:spLocks noGrp="1"/>
          </p:cNvSpPr>
          <p:nvPr>
            <p:ph sz="quarter" idx="11" hasCustomPrompt="1"/>
          </p:nvPr>
        </p:nvSpPr>
        <p:spPr bwMode="black">
          <a:xfrm>
            <a:off x="250826" y="2250279"/>
            <a:ext cx="8750300" cy="214314"/>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NAME</a:t>
            </a:r>
          </a:p>
        </p:txBody>
      </p:sp>
      <p:sp>
        <p:nvSpPr>
          <p:cNvPr id="20" name="Content Placeholder 25"/>
          <p:cNvSpPr>
            <a:spLocks noGrp="1"/>
          </p:cNvSpPr>
          <p:nvPr>
            <p:ph sz="quarter" idx="12" hasCustomPrompt="1"/>
          </p:nvPr>
        </p:nvSpPr>
        <p:spPr bwMode="black">
          <a:xfrm>
            <a:off x="250826" y="2035965"/>
            <a:ext cx="8750300" cy="214314"/>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7" name="Picture Placeholder 16"/>
          <p:cNvSpPr>
            <a:spLocks noGrp="1"/>
          </p:cNvSpPr>
          <p:nvPr>
            <p:ph type="pic" sz="quarter" idx="14" hasCustomPrompt="1"/>
          </p:nvPr>
        </p:nvSpPr>
        <p:spPr>
          <a:xfrm>
            <a:off x="7514706" y="3834614"/>
            <a:ext cx="1399108" cy="1049331"/>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grpSp>
        <p:nvGrpSpPr>
          <p:cNvPr id="23" name="Group 22"/>
          <p:cNvGrpSpPr/>
          <p:nvPr userDrawn="1"/>
        </p:nvGrpSpPr>
        <p:grpSpPr>
          <a:xfrm>
            <a:off x="251520" y="4179572"/>
            <a:ext cx="1481285" cy="725239"/>
            <a:chOff x="261938" y="5715016"/>
            <a:chExt cx="1612106" cy="789289"/>
          </a:xfrm>
        </p:grpSpPr>
        <p:sp>
          <p:nvSpPr>
            <p:cNvPr id="24" name="Rectangle 23"/>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AU"/>
            </a:p>
          </p:txBody>
        </p:sp>
        <p:pic>
          <p:nvPicPr>
            <p:cNvPr id="25" name="Picture 24" descr="USY_MB1_rgb_Reversed_Standard_Logo.png"/>
            <p:cNvPicPr>
              <a:picLocks noChangeAspect="1"/>
            </p:cNvPicPr>
            <p:nvPr userDrawn="1"/>
          </p:nvPicPr>
          <p:blipFill>
            <a:blip r:embed="rId2" cstate="print"/>
            <a:stretch>
              <a:fillRect/>
            </a:stretch>
          </p:blipFill>
          <p:spPr>
            <a:xfrm>
              <a:off x="433773" y="5890063"/>
              <a:ext cx="1268436" cy="439194"/>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bwMode="invGray">
          <a:xfrm flipH="1">
            <a:off x="928662" y="195263"/>
            <a:ext cx="8001056" cy="715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1857357" y="321453"/>
            <a:ext cx="7056457" cy="475063"/>
          </a:xfrm>
          <a:prstGeom prst="rect">
            <a:avLst/>
          </a:prstGeom>
        </p:spPr>
        <p:txBody>
          <a:bodyPr vert="horz" lIns="91440" tIns="45720" rIns="91440" bIns="45720" rtlCol="0" anchor="b" anchorCtr="0">
            <a:normAutofit/>
          </a:bodyPr>
          <a:lstStyle/>
          <a:p>
            <a:r>
              <a:rPr lang="en-US" dirty="0" smtClean="0"/>
              <a:t>SLIDE TITLE, FONT IN ARIAL 24PT  [1 line only]</a:t>
            </a:r>
            <a:endParaRPr lang="en-AU" dirty="0"/>
          </a:p>
        </p:txBody>
      </p:sp>
      <p:sp>
        <p:nvSpPr>
          <p:cNvPr id="3" name="Text Placeholder 2"/>
          <p:cNvSpPr>
            <a:spLocks noGrp="1"/>
          </p:cNvSpPr>
          <p:nvPr>
            <p:ph type="body" idx="1"/>
          </p:nvPr>
        </p:nvSpPr>
        <p:spPr>
          <a:xfrm>
            <a:off x="250825" y="1017973"/>
            <a:ext cx="8662989" cy="3821918"/>
          </a:xfrm>
          <a:prstGeom prst="rect">
            <a:avLst/>
          </a:prstGeom>
        </p:spPr>
        <p:txBody>
          <a:bodyPr vert="horz" lIns="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smtClean="0"/>
          </a:p>
        </p:txBody>
      </p:sp>
      <p:sp>
        <p:nvSpPr>
          <p:cNvPr id="6" name="Slide Number Placeholder 5"/>
          <p:cNvSpPr>
            <a:spLocks noGrp="1"/>
          </p:cNvSpPr>
          <p:nvPr>
            <p:ph type="sldNum" sz="quarter" idx="4"/>
          </p:nvPr>
        </p:nvSpPr>
        <p:spPr>
          <a:xfrm>
            <a:off x="8664605" y="4940056"/>
            <a:ext cx="249208" cy="160736"/>
          </a:xfrm>
          <a:prstGeom prst="rect">
            <a:avLst/>
          </a:prstGeom>
        </p:spPr>
        <p:txBody>
          <a:bodyPr vert="horz" lIns="0" tIns="0" rIns="0" bIns="0" rtlCol="0" anchor="ctr"/>
          <a:lstStyle>
            <a:lvl1pPr algn="r">
              <a:defRPr lang="en-AU" sz="900" kern="1200" smtClean="0">
                <a:solidFill>
                  <a:schemeClr val="accent1"/>
                </a:solidFill>
                <a:latin typeface="+mn-lt"/>
                <a:ea typeface="+mn-ea"/>
                <a:cs typeface="+mn-cs"/>
              </a:defRPr>
            </a:lvl1pPr>
          </a:lstStyle>
          <a:p>
            <a:fld id="{5EB0718A-1B3D-42D2-9A2B-FB6CFA4B4E8D}" type="slidenum">
              <a:rPr lang="en-AU" smtClean="0"/>
              <a:pPr/>
              <a:t>‹#›</a:t>
            </a:fld>
            <a:endParaRPr lang="en-AU" dirty="0"/>
          </a:p>
        </p:txBody>
      </p:sp>
      <p:cxnSp>
        <p:nvCxnSpPr>
          <p:cNvPr id="24" name="Straight Connector 23"/>
          <p:cNvCxnSpPr/>
          <p:nvPr/>
        </p:nvCxnSpPr>
        <p:spPr>
          <a:xfrm>
            <a:off x="250826" y="4931738"/>
            <a:ext cx="867889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664605" y="4940057"/>
            <a:ext cx="249208" cy="160736"/>
          </a:xfrm>
          <a:prstGeom prst="rect">
            <a:avLst/>
          </a:prstGeom>
        </p:spPr>
        <p:txBody>
          <a:bodyPr vert="horz" lIns="0" tIns="0" rIns="0" bIns="0" rtlCol="0" anchor="ctr"/>
          <a:lstStyle>
            <a:lvl1pPr algn="r">
              <a:defRPr lang="en-AU" sz="900" kern="1200" smtClean="0">
                <a:solidFill>
                  <a:schemeClr val="accent1"/>
                </a:solidFill>
                <a:latin typeface="+mn-lt"/>
                <a:ea typeface="+mn-ea"/>
                <a:cs typeface="+mn-cs"/>
              </a:defRPr>
            </a:lvl1pPr>
          </a:lstStyle>
          <a:p>
            <a:fld id="{5EB0718A-1B3D-42D2-9A2B-FB6CFA4B4E8D}" type="slidenum">
              <a:rPr lang="en-AU" smtClean="0"/>
              <a:pPr/>
              <a:t>‹#›</a:t>
            </a:fld>
            <a:endParaRPr lang="en-AU" dirty="0"/>
          </a:p>
        </p:txBody>
      </p:sp>
      <p:cxnSp>
        <p:nvCxnSpPr>
          <p:cNvPr id="19" name="Straight Connector 18"/>
          <p:cNvCxnSpPr/>
          <p:nvPr userDrawn="1"/>
        </p:nvCxnSpPr>
        <p:spPr>
          <a:xfrm>
            <a:off x="250828" y="4931738"/>
            <a:ext cx="867889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251521" y="195486"/>
            <a:ext cx="1152128" cy="564083"/>
            <a:chOff x="261938" y="5715016"/>
            <a:chExt cx="1612106" cy="789289"/>
          </a:xfrm>
        </p:grpSpPr>
        <p:sp>
          <p:nvSpPr>
            <p:cNvPr id="21" name="Rectangle 20"/>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AU"/>
            </a:p>
          </p:txBody>
        </p:sp>
        <p:pic>
          <p:nvPicPr>
            <p:cNvPr id="22" name="Picture 21" descr="USY_MB1_rgb_Reversed_Standard_Logo.png"/>
            <p:cNvPicPr>
              <a:picLocks noChangeAspect="1"/>
            </p:cNvPicPr>
            <p:nvPr userDrawn="1"/>
          </p:nvPicPr>
          <p:blipFill>
            <a:blip r:embed="rId12" cstate="print"/>
            <a:stretch>
              <a:fillRect/>
            </a:stretch>
          </p:blipFill>
          <p:spPr>
            <a:xfrm>
              <a:off x="433773" y="5890063"/>
              <a:ext cx="1268436" cy="439194"/>
            </a:xfrm>
            <a:prstGeom prst="rect">
              <a:avLst/>
            </a:prstGeom>
          </p:spPr>
        </p:pic>
      </p:grpSp>
    </p:spTree>
  </p:cSld>
  <p:clrMap bg1="lt1" tx1="dk1" bg2="lt2" tx2="dk2" accent1="accent1" accent2="accent2" accent3="accent3" accent4="accent4" accent5="accent5" accent6="accent6" hlink="hlink" folHlink="folHlink"/>
  <p:sldLayoutIdLst>
    <p:sldLayoutId id="2147483676" r:id="rId1"/>
    <p:sldLayoutId id="2147483651" r:id="rId2"/>
    <p:sldLayoutId id="2147483656" r:id="rId3"/>
    <p:sldLayoutId id="2147483657" r:id="rId4"/>
    <p:sldLayoutId id="2147483658" r:id="rId5"/>
    <p:sldLayoutId id="2147483659" r:id="rId6"/>
    <p:sldLayoutId id="2147483660" r:id="rId7"/>
    <p:sldLayoutId id="2147483661" r:id="rId8"/>
    <p:sldLayoutId id="2147483666" r:id="rId9"/>
    <p:sldLayoutId id="2147483668" r:id="rId10"/>
  </p:sldLayoutIdLst>
  <p:hf hdr="0" ftr="0" dt="0"/>
  <p:txStyles>
    <p:titleStyle>
      <a:lvl1pPr algn="r" defTabSz="914400" rtl="0" eaLnBrk="1" latinLnBrk="0" hangingPunct="1">
        <a:lnSpc>
          <a:spcPts val="2500"/>
        </a:lnSpc>
        <a:spcBef>
          <a:spcPct val="0"/>
        </a:spcBef>
        <a:buNone/>
        <a:defRPr sz="2400" kern="1200" baseline="0">
          <a:solidFill>
            <a:schemeClr val="bg1"/>
          </a:solidFill>
          <a:latin typeface="+mj-lt"/>
          <a:ea typeface="+mj-ea"/>
          <a:cs typeface="+mj-cs"/>
        </a:defRPr>
      </a:lvl1pPr>
    </p:titleStyle>
    <p:bodyStyle>
      <a:lvl1pPr marL="174625" indent="-174625" algn="l" defTabSz="914400" rtl="0" eaLnBrk="1" latinLnBrk="0" hangingPunct="1">
        <a:spcBef>
          <a:spcPts val="500"/>
        </a:spcBef>
        <a:spcAft>
          <a:spcPts val="500"/>
        </a:spcAft>
        <a:buClr>
          <a:schemeClr val="accent1"/>
        </a:buClr>
        <a:buFont typeface="Arial" pitchFamily="34" charset="0"/>
        <a:buChar char="›"/>
        <a:defRPr lang="en-US" sz="2000" kern="1200" dirty="0" smtClean="0">
          <a:solidFill>
            <a:schemeClr val="tx1"/>
          </a:solidFill>
          <a:latin typeface="+mn-lt"/>
          <a:ea typeface="+mn-ea"/>
          <a:cs typeface="+mn-cs"/>
        </a:defRPr>
      </a:lvl1pPr>
      <a:lvl2pPr marL="361950" indent="-18415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vl3pPr marL="539750" indent="-17780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3pPr>
      <a:lvl4pPr marL="717550" indent="-17780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4pPr>
      <a:lvl5pPr marL="895350" indent="-177800" algn="l" defTabSz="914400" rtl="0" eaLnBrk="1" latinLnBrk="0" hangingPunct="1">
        <a:spcBef>
          <a:spcPts val="500"/>
        </a:spcBef>
        <a:spcAft>
          <a:spcPts val="500"/>
        </a:spcAft>
        <a:buClr>
          <a:schemeClr val="accent1"/>
        </a:buClr>
        <a:buFont typeface="Arial" pitchFamily="34" charset="0"/>
        <a:buChar char="•"/>
        <a:defRPr lang="en-AU" sz="1600" kern="1200" dirty="0" smtClean="0">
          <a:solidFill>
            <a:schemeClr val="tx1"/>
          </a:solidFill>
          <a:latin typeface="+mn-lt"/>
          <a:ea typeface="+mn-ea"/>
          <a:cs typeface="+mn-cs"/>
        </a:defRPr>
      </a:lvl5pPr>
      <a:lvl6pPr marL="1074738" indent="-174625"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31912" y="530549"/>
            <a:ext cx="7704138" cy="750099"/>
          </a:xfrm>
        </p:spPr>
        <p:txBody>
          <a:bodyPr>
            <a:noAutofit/>
          </a:bodyPr>
          <a:lstStyle/>
          <a:p>
            <a:r>
              <a:rPr lang="en-AU" sz="2400" b="1" dirty="0"/>
              <a:t>The use of Cochrane breast cancer reviews by guideline developers and Cochrane (public) users</a:t>
            </a:r>
            <a:endParaRPr lang="en-US" sz="2400" dirty="0"/>
          </a:p>
        </p:txBody>
      </p:sp>
      <p:sp>
        <p:nvSpPr>
          <p:cNvPr id="9" name="Content Placeholder 8"/>
          <p:cNvSpPr>
            <a:spLocks noGrp="1"/>
          </p:cNvSpPr>
          <p:nvPr>
            <p:ph sz="quarter" idx="11"/>
          </p:nvPr>
        </p:nvSpPr>
        <p:spPr/>
        <p:txBody>
          <a:bodyPr/>
          <a:lstStyle/>
          <a:p>
            <a:r>
              <a:rPr lang="en-AU" b="1" dirty="0"/>
              <a:t>Cochrane Breast Cancer </a:t>
            </a:r>
            <a:r>
              <a:rPr lang="en-AU" b="1" dirty="0" smtClean="0"/>
              <a:t>Group, </a:t>
            </a:r>
            <a:r>
              <a:rPr lang="en-AU" dirty="0" smtClean="0"/>
              <a:t>NHMRC </a:t>
            </a:r>
            <a:r>
              <a:rPr lang="en-AU" dirty="0"/>
              <a:t>Clinical Trials Centre</a:t>
            </a:r>
          </a:p>
          <a:p>
            <a:endParaRPr lang="en-US" dirty="0"/>
          </a:p>
        </p:txBody>
      </p:sp>
      <p:sp>
        <p:nvSpPr>
          <p:cNvPr id="10" name="Content Placeholder 9"/>
          <p:cNvSpPr>
            <a:spLocks noGrp="1"/>
          </p:cNvSpPr>
          <p:nvPr>
            <p:ph sz="quarter" idx="12"/>
          </p:nvPr>
        </p:nvSpPr>
        <p:spPr/>
        <p:txBody>
          <a:bodyPr/>
          <a:lstStyle/>
          <a:p>
            <a:r>
              <a:rPr lang="en-AU" dirty="0" smtClean="0"/>
              <a:t>ML Willson, D O’Connell, A Goodwin, N </a:t>
            </a:r>
            <a:r>
              <a:rPr lang="en-AU" dirty="0" err="1" smtClean="0"/>
              <a:t>Wilcken</a:t>
            </a:r>
            <a:endParaRPr lang="en-AU" dirty="0"/>
          </a:p>
        </p:txBody>
      </p:sp>
      <p:pic>
        <p:nvPicPr>
          <p:cNvPr id="12" name="Object 7"/>
          <p:cNvPicPr>
            <a:picLocks noChangeArrowheads="1"/>
          </p:cNvPicPr>
          <p:nvPr/>
        </p:nvPicPr>
        <p:blipFill>
          <a:blip r:embed="rId3" cstate="print"/>
          <a:srcRect/>
          <a:stretch>
            <a:fillRect/>
          </a:stretch>
        </p:blipFill>
        <p:spPr bwMode="auto">
          <a:xfrm>
            <a:off x="8585994" y="4587974"/>
            <a:ext cx="388937" cy="345723"/>
          </a:xfrm>
          <a:prstGeom prst="rect">
            <a:avLst/>
          </a:prstGeom>
          <a:noFill/>
          <a:ln w="12700">
            <a:noFill/>
            <a:miter lim="800000"/>
            <a:headEnd/>
            <a:tailEnd/>
          </a:ln>
        </p:spPr>
      </p:pic>
      <p:pic>
        <p:nvPicPr>
          <p:cNvPr id="11" name="Picture 2" descr="Breas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2" y="2952342"/>
            <a:ext cx="1468005" cy="90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Results: Cochrane Review usage over time</a:t>
            </a:r>
          </a:p>
        </p:txBody>
      </p:sp>
      <p:sp>
        <p:nvSpPr>
          <p:cNvPr id="4" name="Slide Number Placeholder 3"/>
          <p:cNvSpPr>
            <a:spLocks noGrp="1"/>
          </p:cNvSpPr>
          <p:nvPr>
            <p:ph type="sldNum" sz="quarter" idx="12"/>
          </p:nvPr>
        </p:nvSpPr>
        <p:spPr/>
        <p:txBody>
          <a:bodyPr/>
          <a:lstStyle/>
          <a:p>
            <a:fld id="{5EB0718A-1B3D-42D2-9A2B-FB6CFA4B4E8D}" type="slidenum">
              <a:rPr lang="en-AU" smtClean="0"/>
              <a:pPr/>
              <a:t>10</a:t>
            </a:fld>
            <a:endParaRPr lang="en-AU"/>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6755" y="1330325"/>
            <a:ext cx="5871128"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75656" y="987574"/>
            <a:ext cx="7162800" cy="369332"/>
          </a:xfrm>
          <a:prstGeom prst="rect">
            <a:avLst/>
          </a:prstGeom>
          <a:noFill/>
        </p:spPr>
        <p:txBody>
          <a:bodyPr wrap="square" rtlCol="0">
            <a:spAutoFit/>
          </a:bodyPr>
          <a:lstStyle/>
          <a:p>
            <a:r>
              <a:rPr lang="en-AU" b="1" dirty="0" smtClean="0"/>
              <a:t>Cumulative no. of guidelines + Cochrane Reviews in guidelines</a:t>
            </a:r>
            <a:endParaRPr lang="en-AU" b="1" dirty="0"/>
          </a:p>
        </p:txBody>
      </p:sp>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Results: most cited/accessed in guidelines</a:t>
            </a:r>
          </a:p>
        </p:txBody>
      </p:sp>
      <p:sp>
        <p:nvSpPr>
          <p:cNvPr id="4" name="Slide Number Placeholder 3"/>
          <p:cNvSpPr>
            <a:spLocks noGrp="1"/>
          </p:cNvSpPr>
          <p:nvPr>
            <p:ph type="sldNum" sz="quarter" idx="12"/>
          </p:nvPr>
        </p:nvSpPr>
        <p:spPr/>
        <p:txBody>
          <a:bodyPr/>
          <a:lstStyle/>
          <a:p>
            <a:fld id="{5EB0718A-1B3D-42D2-9A2B-FB6CFA4B4E8D}" type="slidenum">
              <a:rPr lang="en-AU" smtClean="0"/>
              <a:pPr/>
              <a:t>11</a:t>
            </a:fld>
            <a:endParaRPr lang="en-A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47614"/>
            <a:ext cx="7802337" cy="349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Results: summary</a:t>
            </a:r>
          </a:p>
        </p:txBody>
      </p:sp>
      <p:sp>
        <p:nvSpPr>
          <p:cNvPr id="3" name="Content Placeholder 2"/>
          <p:cNvSpPr>
            <a:spLocks noGrp="1"/>
          </p:cNvSpPr>
          <p:nvPr>
            <p:ph idx="1"/>
          </p:nvPr>
        </p:nvSpPr>
        <p:spPr/>
        <p:txBody>
          <a:bodyPr/>
          <a:lstStyle/>
          <a:p>
            <a:pPr marL="457200" indent="-457200">
              <a:buFont typeface="+mj-lt"/>
              <a:buAutoNum type="arabicPeriod"/>
            </a:pPr>
            <a:r>
              <a:rPr lang="en-AU" dirty="0"/>
              <a:t>An increase in Cochrane review uptake in guidelines over time</a:t>
            </a:r>
          </a:p>
          <a:p>
            <a:pPr lvl="2"/>
            <a:r>
              <a:rPr lang="en-AU" dirty="0" smtClean="0"/>
              <a:t>Variation </a:t>
            </a:r>
            <a:r>
              <a:rPr lang="en-AU" dirty="0"/>
              <a:t>in Cochrane review citations by guideline developers</a:t>
            </a:r>
          </a:p>
          <a:p>
            <a:pPr marL="457200" indent="-457200">
              <a:buFont typeface="+mj-lt"/>
              <a:buAutoNum type="arabicPeriod"/>
            </a:pPr>
            <a:r>
              <a:rPr lang="en-AU" dirty="0" smtClean="0"/>
              <a:t>An </a:t>
            </a:r>
            <a:r>
              <a:rPr lang="en-AU" dirty="0"/>
              <a:t>overlap with Reviews used in guidelines and ‘most cited/accessed’ Reviews</a:t>
            </a:r>
          </a:p>
          <a:p>
            <a:pPr lvl="2"/>
            <a:r>
              <a:rPr lang="en-AU" dirty="0"/>
              <a:t>10 of 18 ‘most cited/accessed’ Reviews were used once  or more than once</a:t>
            </a:r>
          </a:p>
          <a:p>
            <a:pPr marL="457200" indent="-457200">
              <a:buFont typeface="+mj-lt"/>
              <a:buAutoNum type="arabicPeriod"/>
            </a:pPr>
            <a:r>
              <a:rPr lang="en-AU" dirty="0"/>
              <a:t>Slight disconnect</a:t>
            </a:r>
          </a:p>
          <a:p>
            <a:pPr lvl="2"/>
            <a:r>
              <a:rPr lang="en-AU" dirty="0"/>
              <a:t>8 of 18 ‘most cited/accessed’ Reviews were not used</a:t>
            </a:r>
          </a:p>
          <a:p>
            <a:pPr lvl="3"/>
            <a:r>
              <a:rPr lang="en-AU" dirty="0" smtClean="0"/>
              <a:t>i.e. peripheral topics</a:t>
            </a:r>
            <a:endParaRPr lang="en-AU" dirty="0"/>
          </a:p>
          <a:p>
            <a:endParaRPr lang="en-AU"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12</a:t>
            </a:fld>
            <a:endParaRPr lang="en-AU"/>
          </a:p>
        </p:txBody>
      </p:sp>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Limits, discussion, future implications</a:t>
            </a:r>
          </a:p>
        </p:txBody>
      </p:sp>
      <p:sp>
        <p:nvSpPr>
          <p:cNvPr id="3" name="Content Placeholder 2"/>
          <p:cNvSpPr>
            <a:spLocks noGrp="1"/>
          </p:cNvSpPr>
          <p:nvPr>
            <p:ph idx="1"/>
          </p:nvPr>
        </p:nvSpPr>
        <p:spPr/>
        <p:txBody>
          <a:bodyPr>
            <a:normAutofit/>
          </a:bodyPr>
          <a:lstStyle/>
          <a:p>
            <a:r>
              <a:rPr lang="en-AU" dirty="0"/>
              <a:t>A preliminary assessment; small sample (n=28)</a:t>
            </a:r>
          </a:p>
          <a:p>
            <a:r>
              <a:rPr lang="en-AU" dirty="0" smtClean="0"/>
              <a:t>Room to improve communications with guideline developers about upcoming guideline topics</a:t>
            </a:r>
          </a:p>
          <a:p>
            <a:r>
              <a:rPr lang="en-AU" dirty="0"/>
              <a:t>Identified some gaps in our Topics list that will need to be addressed</a:t>
            </a:r>
          </a:p>
          <a:p>
            <a:r>
              <a:rPr lang="en-AU" dirty="0" smtClean="0"/>
              <a:t>‘</a:t>
            </a:r>
            <a:r>
              <a:rPr lang="en-AU" dirty="0"/>
              <a:t>Most cited/read’ reviews </a:t>
            </a:r>
            <a:r>
              <a:rPr lang="en-AU" dirty="0" smtClean="0"/>
              <a:t>tended </a:t>
            </a:r>
            <a:r>
              <a:rPr lang="en-AU" dirty="0"/>
              <a:t>to be on </a:t>
            </a:r>
            <a:r>
              <a:rPr lang="en-AU" dirty="0" smtClean="0"/>
              <a:t>peripheral </a:t>
            </a:r>
            <a:r>
              <a:rPr lang="en-AU" dirty="0"/>
              <a:t>topics (e.g. exercise)</a:t>
            </a:r>
          </a:p>
          <a:p>
            <a:r>
              <a:rPr lang="en-AU" dirty="0" smtClean="0"/>
              <a:t>Results provide a useful baseline for monitoring the </a:t>
            </a:r>
            <a:r>
              <a:rPr lang="en-AU" dirty="0" smtClean="0"/>
              <a:t>use of our </a:t>
            </a:r>
            <a:r>
              <a:rPr lang="en-AU" dirty="0" smtClean="0"/>
              <a:t>Cochrane reviews</a:t>
            </a:r>
            <a:endParaRPr lang="en-AU"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13</a:t>
            </a:fld>
            <a:endParaRPr lang="en-AU"/>
          </a:p>
        </p:txBody>
      </p:sp>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Acknowledgements</a:t>
            </a:r>
            <a:endParaRPr lang="en-AU" dirty="0"/>
          </a:p>
        </p:txBody>
      </p:sp>
      <p:sp>
        <p:nvSpPr>
          <p:cNvPr id="3" name="Content Placeholder 2"/>
          <p:cNvSpPr>
            <a:spLocks noGrp="1"/>
          </p:cNvSpPr>
          <p:nvPr>
            <p:ph idx="1"/>
          </p:nvPr>
        </p:nvSpPr>
        <p:spPr/>
        <p:txBody>
          <a:bodyPr>
            <a:normAutofit lnSpcReduction="10000"/>
          </a:bodyPr>
          <a:lstStyle/>
          <a:p>
            <a:r>
              <a:rPr lang="en-AU" sz="1800" dirty="0"/>
              <a:t>A/Prof Nicholas </a:t>
            </a:r>
            <a:r>
              <a:rPr lang="en-AU" sz="1800" dirty="0" err="1"/>
              <a:t>Wilcken</a:t>
            </a:r>
            <a:r>
              <a:rPr lang="en-AU" sz="1800" dirty="0"/>
              <a:t> (Joint Co-ordinating Editor)</a:t>
            </a:r>
          </a:p>
          <a:p>
            <a:r>
              <a:rPr lang="en-AU" sz="1800" dirty="0"/>
              <a:t>Dr Annabel Goodwin (Joint Co-ordinating Editor)</a:t>
            </a:r>
          </a:p>
          <a:p>
            <a:r>
              <a:rPr lang="en-AU" sz="1800" dirty="0"/>
              <a:t>Prof Dianne O’Connell (Statistical Editor)</a:t>
            </a:r>
          </a:p>
          <a:p>
            <a:pPr marL="0" indent="0">
              <a:buNone/>
            </a:pPr>
            <a:endParaRPr lang="en-AU" sz="1800" dirty="0"/>
          </a:p>
          <a:p>
            <a:r>
              <a:rPr lang="en-AU" sz="1800" dirty="0"/>
              <a:t>Cochrane Breast Cancer Group funders:</a:t>
            </a:r>
          </a:p>
          <a:p>
            <a:pPr lvl="1"/>
            <a:r>
              <a:rPr lang="en-AU" sz="1600" dirty="0"/>
              <a:t>National Health and Medical Research Council (NHMRC)</a:t>
            </a:r>
          </a:p>
          <a:p>
            <a:pPr lvl="1"/>
            <a:r>
              <a:rPr lang="en-AU" sz="1600" dirty="0"/>
              <a:t>National Breast Cancer Foundation (Australia) </a:t>
            </a:r>
          </a:p>
          <a:p>
            <a:r>
              <a:rPr lang="en-AU" sz="1800" dirty="0"/>
              <a:t>Supported by:</a:t>
            </a:r>
          </a:p>
          <a:p>
            <a:pPr lvl="1"/>
            <a:r>
              <a:rPr lang="en-AU" sz="1600" dirty="0"/>
              <a:t>NHMRC Clinical Trials Centre, University of Sydney</a:t>
            </a:r>
          </a:p>
          <a:p>
            <a:endParaRPr lang="en-AU"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14</a:t>
            </a:fld>
            <a:endParaRPr lang="en-AU"/>
          </a:p>
        </p:txBody>
      </p:sp>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Backup slides</a:t>
            </a:r>
            <a:endParaRPr lang="en-AU"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5" y="1059582"/>
            <a:ext cx="5957283" cy="379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070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Setting the scene</a:t>
            </a:r>
            <a:endParaRPr lang="en-AU" dirty="0"/>
          </a:p>
        </p:txBody>
      </p:sp>
      <p:sp>
        <p:nvSpPr>
          <p:cNvPr id="3" name="Content Placeholder 2"/>
          <p:cNvSpPr>
            <a:spLocks noGrp="1"/>
          </p:cNvSpPr>
          <p:nvPr>
            <p:ph idx="1"/>
          </p:nvPr>
        </p:nvSpPr>
        <p:spPr/>
        <p:txBody>
          <a:bodyPr/>
          <a:lstStyle/>
          <a:p>
            <a:r>
              <a:rPr lang="en-AU" dirty="0"/>
              <a:t>A </a:t>
            </a:r>
            <a:r>
              <a:rPr lang="en-AU" b="1" dirty="0"/>
              <a:t>scoping exercise</a:t>
            </a:r>
          </a:p>
          <a:p>
            <a:r>
              <a:rPr lang="en-AU" dirty="0"/>
              <a:t>Increasing volume of trial data available </a:t>
            </a:r>
            <a:r>
              <a:rPr lang="en-AU" sz="1100" dirty="0"/>
              <a:t>(Bastian et al, </a:t>
            </a:r>
            <a:r>
              <a:rPr lang="en-AU" sz="1100" dirty="0" err="1"/>
              <a:t>PLoS</a:t>
            </a:r>
            <a:r>
              <a:rPr lang="en-AU" sz="1100" dirty="0"/>
              <a:t> Medicine 2010)</a:t>
            </a:r>
          </a:p>
          <a:p>
            <a:r>
              <a:rPr lang="en-AU" dirty="0"/>
              <a:t>Utility of systematic reviews: </a:t>
            </a:r>
          </a:p>
          <a:p>
            <a:pPr lvl="1"/>
            <a:r>
              <a:rPr lang="en-AU" dirty="0"/>
              <a:t>can guide treatment decisions</a:t>
            </a:r>
          </a:p>
          <a:p>
            <a:pPr lvl="1"/>
            <a:r>
              <a:rPr lang="en-AU" dirty="0"/>
              <a:t>part of the research evidence component of				 clinical practice guidelines</a:t>
            </a:r>
          </a:p>
          <a:p>
            <a:r>
              <a:rPr lang="en-AU" dirty="0"/>
              <a:t>Aim:</a:t>
            </a:r>
          </a:p>
          <a:p>
            <a:pPr lvl="1"/>
            <a:r>
              <a:rPr lang="en-AU" b="1" dirty="0" smtClean="0"/>
              <a:t>assess </a:t>
            </a:r>
            <a:r>
              <a:rPr lang="en-AU" b="1" dirty="0"/>
              <a:t>Cochrane review usage by clinical guidelines and </a:t>
            </a:r>
            <a:r>
              <a:rPr lang="en-AU" b="1" dirty="0" smtClean="0"/>
              <a:t>our </a:t>
            </a:r>
            <a:r>
              <a:rPr lang="en-AU" b="1" dirty="0"/>
              <a:t>readers</a:t>
            </a:r>
          </a:p>
          <a:p>
            <a:endParaRPr lang="en-AU"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2</a:t>
            </a:fld>
            <a:endParaRPr lang="en-AU"/>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668" y="2211710"/>
            <a:ext cx="2741793" cy="171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69562"/>
            <a:ext cx="6430047" cy="765094"/>
          </a:xfrm>
        </p:spPr>
        <p:txBody>
          <a:bodyPr>
            <a:noAutofit/>
          </a:bodyPr>
          <a:lstStyle/>
          <a:p>
            <a:r>
              <a:rPr lang="en-AU" sz="2000" dirty="0"/>
              <a:t>Cochrane Breast Cancer Group: producers of </a:t>
            </a:r>
            <a:r>
              <a:rPr lang="en-AU" sz="2000" dirty="0" smtClean="0"/>
              <a:t>Cochrane (</a:t>
            </a:r>
            <a:r>
              <a:rPr lang="en-AU" sz="2000" dirty="0"/>
              <a:t>systematic) Reviews</a:t>
            </a:r>
          </a:p>
        </p:txBody>
      </p:sp>
      <p:sp>
        <p:nvSpPr>
          <p:cNvPr id="3" name="Content Placeholder 2"/>
          <p:cNvSpPr>
            <a:spLocks noGrp="1"/>
          </p:cNvSpPr>
          <p:nvPr>
            <p:ph idx="1"/>
          </p:nvPr>
        </p:nvSpPr>
        <p:spPr/>
        <p:txBody>
          <a:bodyPr>
            <a:normAutofit fontScale="92500" lnSpcReduction="10000"/>
          </a:bodyPr>
          <a:lstStyle/>
          <a:p>
            <a:r>
              <a:rPr lang="en-AU" dirty="0"/>
              <a:t>Established in 1996</a:t>
            </a:r>
          </a:p>
          <a:p>
            <a:r>
              <a:rPr lang="en-AU" dirty="0"/>
              <a:t>Search for evidence, evaluate its quality and publish results as Cochrane Reviews</a:t>
            </a:r>
          </a:p>
          <a:p>
            <a:r>
              <a:rPr lang="en-AU" dirty="0"/>
              <a:t>Published in an online database and available via The Cochrane Library </a:t>
            </a:r>
          </a:p>
          <a:p>
            <a:endParaRPr lang="en-AU" dirty="0"/>
          </a:p>
          <a:p>
            <a:endParaRPr lang="en-AU" dirty="0"/>
          </a:p>
          <a:p>
            <a:r>
              <a:rPr lang="en-AU" dirty="0"/>
              <a:t>Reviews known to be methodologically rigorous</a:t>
            </a:r>
          </a:p>
          <a:p>
            <a:r>
              <a:rPr lang="en-AU" dirty="0"/>
              <a:t>Over 88 Protocols, Reviews and </a:t>
            </a:r>
            <a:r>
              <a:rPr lang="en-AU" dirty="0" smtClean="0"/>
              <a:t>Titles</a:t>
            </a:r>
            <a:endParaRPr lang="en-AU" dirty="0"/>
          </a:p>
          <a:p>
            <a:r>
              <a:rPr lang="en-AU" dirty="0"/>
              <a:t>Sometimes integrated into clinical practice guidelines</a:t>
            </a:r>
          </a:p>
          <a:p>
            <a:pPr marL="0" indent="0">
              <a:buNone/>
            </a:pPr>
            <a:endParaRPr lang="en-AU" dirty="0"/>
          </a:p>
          <a:p>
            <a:endParaRPr lang="en-AU"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3</a:t>
            </a:fld>
            <a:endParaRPr lang="en-AU"/>
          </a:p>
        </p:txBody>
      </p:sp>
      <p:pic>
        <p:nvPicPr>
          <p:cNvPr id="6" name="Picture 2" descr="D:\Users\mwillson\Desktop\CLib.fw.png"/>
          <p:cNvPicPr>
            <a:picLocks noChangeAspect="1" noChangeArrowheads="1"/>
          </p:cNvPicPr>
          <p:nvPr/>
        </p:nvPicPr>
        <p:blipFill rotWithShape="1">
          <a:blip r:embed="rId3">
            <a:extLst>
              <a:ext uri="{28A0092B-C50C-407E-A947-70E740481C1C}">
                <a14:useLocalDpi xmlns:a14="http://schemas.microsoft.com/office/drawing/2010/main" val="0"/>
              </a:ext>
            </a:extLst>
          </a:blip>
          <a:srcRect l="2516" t="131" r="-2516" b="8880"/>
          <a:stretch/>
        </p:blipFill>
        <p:spPr bwMode="auto">
          <a:xfrm>
            <a:off x="2627784" y="2715766"/>
            <a:ext cx="4502160" cy="61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Cochrane Breast Cancer Group: Review portfolio</a:t>
            </a:r>
          </a:p>
        </p:txBody>
      </p:sp>
      <p:sp>
        <p:nvSpPr>
          <p:cNvPr id="4" name="Slide Number Placeholder 3"/>
          <p:cNvSpPr>
            <a:spLocks noGrp="1"/>
          </p:cNvSpPr>
          <p:nvPr>
            <p:ph type="sldNum" sz="quarter" idx="12"/>
          </p:nvPr>
        </p:nvSpPr>
        <p:spPr/>
        <p:txBody>
          <a:bodyPr/>
          <a:lstStyle/>
          <a:p>
            <a:fld id="{5EB0718A-1B3D-42D2-9A2B-FB6CFA4B4E8D}" type="slidenum">
              <a:rPr lang="en-AU" smtClean="0"/>
              <a:pPr/>
              <a:t>4</a:t>
            </a:fld>
            <a:endParaRPr lang="en-AU"/>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0623" y="979700"/>
            <a:ext cx="6263391"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262012" y="4486392"/>
            <a:ext cx="8662989" cy="419538"/>
          </a:xfrm>
          <a:prstGeom prst="rect">
            <a:avLst/>
          </a:prstGeom>
        </p:spPr>
        <p:txBody>
          <a:bodyPr vert="horz" lIns="0" tIns="45720" rIns="91440" bIns="45720" rtlCol="0">
            <a:normAutofit lnSpcReduction="10000"/>
          </a:bodyPr>
          <a:lstStyle>
            <a:lvl1pPr marL="174625" indent="-174625" algn="l" defTabSz="914400" rtl="0" eaLnBrk="1" latinLnBrk="0" hangingPunct="1">
              <a:spcBef>
                <a:spcPts val="500"/>
              </a:spcBef>
              <a:spcAft>
                <a:spcPts val="500"/>
              </a:spcAft>
              <a:buClr>
                <a:schemeClr val="accent1"/>
              </a:buClr>
              <a:buFont typeface="Arial" pitchFamily="34" charset="0"/>
              <a:buChar char="›"/>
              <a:defRPr lang="en-US" sz="2000" kern="1200">
                <a:solidFill>
                  <a:schemeClr val="tx1"/>
                </a:solidFill>
                <a:latin typeface="+mn-lt"/>
                <a:ea typeface="+mn-ea"/>
                <a:cs typeface="+mn-cs"/>
              </a:defRPr>
            </a:lvl1pPr>
            <a:lvl2pPr marL="361950" indent="-184150" algn="l" defTabSz="914400" rtl="0" eaLnBrk="1" latinLnBrk="0" hangingPunct="1">
              <a:spcBef>
                <a:spcPts val="500"/>
              </a:spcBef>
              <a:spcAft>
                <a:spcPts val="500"/>
              </a:spcAft>
              <a:buClr>
                <a:schemeClr val="accent1"/>
              </a:buClr>
              <a:buFont typeface="Arial" pitchFamily="34" charset="0"/>
              <a:buChar char="-"/>
              <a:defRPr lang="en-US" sz="1800" kern="1200">
                <a:solidFill>
                  <a:schemeClr val="tx1"/>
                </a:solidFill>
                <a:latin typeface="+mn-lt"/>
                <a:ea typeface="+mn-ea"/>
                <a:cs typeface="+mn-cs"/>
              </a:defRPr>
            </a:lvl2pPr>
            <a:lvl3pPr marL="539750" indent="-177800" algn="l" defTabSz="914400" rtl="0" eaLnBrk="1" latinLnBrk="0" hangingPunct="1">
              <a:spcBef>
                <a:spcPts val="500"/>
              </a:spcBef>
              <a:spcAft>
                <a:spcPts val="500"/>
              </a:spcAft>
              <a:buClr>
                <a:schemeClr val="accent1"/>
              </a:buClr>
              <a:buFont typeface="Arial" pitchFamily="34" charset="0"/>
              <a:buChar char="-"/>
              <a:defRPr lang="en-US" sz="1800" kern="1200">
                <a:solidFill>
                  <a:schemeClr val="tx1"/>
                </a:solidFill>
                <a:latin typeface="+mn-lt"/>
                <a:ea typeface="+mn-ea"/>
                <a:cs typeface="+mn-cs"/>
              </a:defRPr>
            </a:lvl3pPr>
            <a:lvl4pPr marL="717550" indent="-177800" algn="l" defTabSz="914400" rtl="0" eaLnBrk="1" latinLnBrk="0" hangingPunct="1">
              <a:spcBef>
                <a:spcPts val="500"/>
              </a:spcBef>
              <a:spcAft>
                <a:spcPts val="500"/>
              </a:spcAft>
              <a:buClr>
                <a:schemeClr val="accent1"/>
              </a:buClr>
              <a:buFont typeface="Arial" pitchFamily="34" charset="0"/>
              <a:buChar char="-"/>
              <a:defRPr lang="en-US" sz="1800" kern="1200">
                <a:solidFill>
                  <a:schemeClr val="tx1"/>
                </a:solidFill>
                <a:latin typeface="+mn-lt"/>
                <a:ea typeface="+mn-ea"/>
                <a:cs typeface="+mn-cs"/>
              </a:defRPr>
            </a:lvl4pPr>
            <a:lvl5pPr marL="895350" indent="-177800" algn="l" defTabSz="914400" rtl="0" eaLnBrk="1" latinLnBrk="0" hangingPunct="1">
              <a:spcBef>
                <a:spcPts val="500"/>
              </a:spcBef>
              <a:spcAft>
                <a:spcPts val="500"/>
              </a:spcAft>
              <a:buClr>
                <a:schemeClr val="accent1"/>
              </a:buClr>
              <a:buFont typeface="Arial" pitchFamily="34" charset="0"/>
              <a:buChar char="•"/>
              <a:defRPr lang="en-AU" sz="1600" kern="1200">
                <a:solidFill>
                  <a:schemeClr val="tx1"/>
                </a:solidFill>
                <a:latin typeface="+mn-lt"/>
                <a:ea typeface="+mn-ea"/>
                <a:cs typeface="+mn-cs"/>
              </a:defRPr>
            </a:lvl5pPr>
            <a:lvl6pPr marL="1074738" indent="-174625"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800" smtClean="0"/>
              <a:t>Topics are decided upon by an international, multidisciplinary Editorial Board</a:t>
            </a:r>
          </a:p>
          <a:p>
            <a:pPr marL="0" indent="0">
              <a:buFont typeface="Arial" pitchFamily="34" charset="0"/>
              <a:buNone/>
            </a:pPr>
            <a:endParaRPr lang="en-AU" sz="1800" dirty="0"/>
          </a:p>
        </p:txBody>
      </p:sp>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Cochrane Breast Cancer Group: metrics</a:t>
            </a:r>
          </a:p>
        </p:txBody>
      </p:sp>
      <p:sp>
        <p:nvSpPr>
          <p:cNvPr id="3" name="Content Placeholder 2"/>
          <p:cNvSpPr>
            <a:spLocks noGrp="1"/>
          </p:cNvSpPr>
          <p:nvPr>
            <p:ph idx="1"/>
          </p:nvPr>
        </p:nvSpPr>
        <p:spPr>
          <a:xfrm>
            <a:off x="250825" y="1329929"/>
            <a:ext cx="6193383" cy="3509962"/>
          </a:xfrm>
        </p:spPr>
        <p:txBody>
          <a:bodyPr/>
          <a:lstStyle/>
          <a:p>
            <a:r>
              <a:rPr lang="en-AU" dirty="0"/>
              <a:t>Publishers provided a short list of </a:t>
            </a:r>
            <a:r>
              <a:rPr lang="en-AU" b="1" dirty="0"/>
              <a:t>8 ‘most cited’ + top 10 ‘most accessed</a:t>
            </a:r>
            <a:r>
              <a:rPr lang="en-AU" sz="1600" b="1" dirty="0" smtClean="0"/>
              <a:t>’</a:t>
            </a:r>
          </a:p>
          <a:p>
            <a:r>
              <a:rPr lang="en-AU" dirty="0"/>
              <a:t>13 of the 18 ‘most cited/accessed’ Review topics covered:</a:t>
            </a:r>
          </a:p>
          <a:p>
            <a:pPr lvl="1"/>
            <a:r>
              <a:rPr lang="en-AU" sz="1600" dirty="0"/>
              <a:t>Prevention, early detection, familial breast cancer, allied health (</a:t>
            </a:r>
            <a:r>
              <a:rPr lang="en-AU" sz="1600" dirty="0" err="1"/>
              <a:t>ie</a:t>
            </a:r>
            <a:r>
              <a:rPr lang="en-AU" sz="1600" dirty="0"/>
              <a:t> exercise), psychosocial care, complementary therapy, </a:t>
            </a:r>
            <a:r>
              <a:rPr lang="en-AU" sz="1600" dirty="0" err="1"/>
              <a:t>lymphoedema</a:t>
            </a:r>
            <a:endParaRPr lang="en-AU" sz="1600" dirty="0"/>
          </a:p>
          <a:p>
            <a:r>
              <a:rPr lang="en-AU" dirty="0"/>
              <a:t>5 of the 18 covered treatments</a:t>
            </a:r>
          </a:p>
          <a:p>
            <a:pPr lvl="1"/>
            <a:r>
              <a:rPr lang="en-AU" sz="1600" dirty="0"/>
              <a:t>Chemo- and targeted therapy, radiation and surgery</a:t>
            </a:r>
          </a:p>
          <a:p>
            <a:endParaRPr lang="en-AU" sz="1600" b="1" dirty="0"/>
          </a:p>
          <a:p>
            <a:endParaRPr lang="en-AU"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5</a:t>
            </a:fld>
            <a:endParaRPr lang="en-AU"/>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3095" y="1275606"/>
            <a:ext cx="2574322" cy="33664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Specific aims</a:t>
            </a:r>
            <a:endParaRPr lang="en-AU" dirty="0"/>
          </a:p>
        </p:txBody>
      </p:sp>
      <p:sp>
        <p:nvSpPr>
          <p:cNvPr id="3" name="Content Placeholder 2"/>
          <p:cNvSpPr>
            <a:spLocks noGrp="1"/>
          </p:cNvSpPr>
          <p:nvPr>
            <p:ph idx="1"/>
          </p:nvPr>
        </p:nvSpPr>
        <p:spPr/>
        <p:txBody>
          <a:bodyPr/>
          <a:lstStyle/>
          <a:p>
            <a:pPr marL="457200" indent="-457200">
              <a:buFont typeface="+mj-lt"/>
              <a:buAutoNum type="arabicPeriod"/>
            </a:pPr>
            <a:r>
              <a:rPr lang="en-AU" dirty="0"/>
              <a:t>Assess the uptake of Cochrane breast cancer Reviews in clinical practice guidelines</a:t>
            </a:r>
          </a:p>
          <a:p>
            <a:pPr marL="457200" indent="-457200">
              <a:buFont typeface="+mj-lt"/>
              <a:buAutoNum type="arabicPeriod"/>
            </a:pPr>
            <a:r>
              <a:rPr lang="en-AU" dirty="0"/>
              <a:t>Compare ‘most cited/accessed’ Reviews to those </a:t>
            </a:r>
            <a:r>
              <a:rPr lang="en-AU" dirty="0" smtClean="0"/>
              <a:t>used in </a:t>
            </a:r>
            <a:r>
              <a:rPr lang="en-AU" dirty="0"/>
              <a:t>guidelines</a:t>
            </a:r>
          </a:p>
          <a:p>
            <a:endParaRPr lang="en-AU"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6</a:t>
            </a:fld>
            <a:endParaRPr lang="en-AU"/>
          </a:p>
        </p:txBody>
      </p:sp>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Methods: guideline selection &amp; basic metrics</a:t>
            </a:r>
            <a:endParaRPr lang="en-AU" dirty="0"/>
          </a:p>
        </p:txBody>
      </p:sp>
      <p:sp>
        <p:nvSpPr>
          <p:cNvPr id="3" name="Content Placeholder 2"/>
          <p:cNvSpPr>
            <a:spLocks noGrp="1"/>
          </p:cNvSpPr>
          <p:nvPr>
            <p:ph idx="1"/>
          </p:nvPr>
        </p:nvSpPr>
        <p:spPr>
          <a:xfrm>
            <a:off x="250825" y="1347613"/>
            <a:ext cx="8662989" cy="3753831"/>
          </a:xfrm>
        </p:spPr>
        <p:txBody>
          <a:bodyPr>
            <a:normAutofit fontScale="70000" lnSpcReduction="20000"/>
          </a:bodyPr>
          <a:lstStyle/>
          <a:p>
            <a:pPr lvl="0">
              <a:buClr>
                <a:srgbClr val="CE1126"/>
              </a:buClr>
            </a:pPr>
            <a:r>
              <a:rPr lang="en-AU" sz="1900" dirty="0">
                <a:solidFill>
                  <a:prstClr val="black"/>
                </a:solidFill>
              </a:rPr>
              <a:t>Selected 7 key clinical guideline developers or consensus panels:</a:t>
            </a:r>
          </a:p>
          <a:p>
            <a:pPr marL="882650" lvl="3" indent="-342900">
              <a:buClr>
                <a:srgbClr val="CE1126"/>
              </a:buClr>
              <a:buFont typeface="+mj-lt"/>
              <a:buAutoNum type="arabicPeriod"/>
            </a:pPr>
            <a:r>
              <a:rPr lang="en-AU" sz="1300" dirty="0">
                <a:solidFill>
                  <a:prstClr val="black"/>
                </a:solidFill>
              </a:rPr>
              <a:t>Advanced Breast Cancer Consensus (ABC1)</a:t>
            </a:r>
          </a:p>
          <a:p>
            <a:pPr marL="882650" lvl="3" indent="-342900">
              <a:buClr>
                <a:srgbClr val="CE1126"/>
              </a:buClr>
              <a:buFont typeface="+mj-lt"/>
              <a:buAutoNum type="arabicPeriod"/>
            </a:pPr>
            <a:r>
              <a:rPr lang="en-AU" sz="1300" dirty="0">
                <a:solidFill>
                  <a:prstClr val="black"/>
                </a:solidFill>
              </a:rPr>
              <a:t>American Society of Clinical Oncology (ASCO)</a:t>
            </a:r>
          </a:p>
          <a:p>
            <a:pPr marL="882650" lvl="3" indent="-342900">
              <a:buClr>
                <a:srgbClr val="CE1126"/>
              </a:buClr>
              <a:buFont typeface="+mj-lt"/>
              <a:buAutoNum type="arabicPeriod"/>
            </a:pPr>
            <a:r>
              <a:rPr lang="en-AU" sz="1300" dirty="0">
                <a:solidFill>
                  <a:prstClr val="black"/>
                </a:solidFill>
              </a:rPr>
              <a:t>Cancer Australia (CA)</a:t>
            </a:r>
          </a:p>
          <a:p>
            <a:pPr marL="882650" lvl="3" indent="-342900">
              <a:buClr>
                <a:srgbClr val="CE1126"/>
              </a:buClr>
              <a:buFont typeface="+mj-lt"/>
              <a:buAutoNum type="arabicPeriod"/>
            </a:pPr>
            <a:r>
              <a:rPr lang="en-AU" sz="1300" dirty="0">
                <a:solidFill>
                  <a:prstClr val="black"/>
                </a:solidFill>
              </a:rPr>
              <a:t>Central European Cooperative Oncology Group (CECOG)</a:t>
            </a:r>
          </a:p>
          <a:p>
            <a:pPr marL="882650" lvl="3" indent="-342900">
              <a:buClr>
                <a:srgbClr val="CE1126"/>
              </a:buClr>
              <a:buFont typeface="+mj-lt"/>
              <a:buAutoNum type="arabicPeriod"/>
            </a:pPr>
            <a:r>
              <a:rPr lang="en-AU" sz="1300" dirty="0">
                <a:solidFill>
                  <a:prstClr val="black"/>
                </a:solidFill>
              </a:rPr>
              <a:t>European Society for Medical Oncology (ESMO)</a:t>
            </a:r>
          </a:p>
          <a:p>
            <a:pPr marL="882650" lvl="3" indent="-342900">
              <a:buClr>
                <a:srgbClr val="CE1126"/>
              </a:buClr>
              <a:buFont typeface="+mj-lt"/>
              <a:buAutoNum type="arabicPeriod"/>
            </a:pPr>
            <a:r>
              <a:rPr lang="en-AU" sz="1300" dirty="0">
                <a:solidFill>
                  <a:prstClr val="black"/>
                </a:solidFill>
              </a:rPr>
              <a:t>National Institute for Health and Care Excellence (NICE)</a:t>
            </a:r>
          </a:p>
          <a:p>
            <a:pPr marL="882650" lvl="3" indent="-342900">
              <a:buClr>
                <a:srgbClr val="CE1126"/>
              </a:buClr>
              <a:buFont typeface="+mj-lt"/>
              <a:buAutoNum type="arabicPeriod"/>
            </a:pPr>
            <a:r>
              <a:rPr lang="en-AU" sz="1300" dirty="0">
                <a:solidFill>
                  <a:prstClr val="black"/>
                </a:solidFill>
              </a:rPr>
              <a:t>Scottish Intercollegiate Guideline Network (SIGN)</a:t>
            </a:r>
          </a:p>
          <a:p>
            <a:pPr lvl="0">
              <a:buClr>
                <a:srgbClr val="CE1126"/>
              </a:buClr>
            </a:pPr>
            <a:r>
              <a:rPr lang="en-AU" sz="1900" dirty="0">
                <a:solidFill>
                  <a:prstClr val="black"/>
                </a:solidFill>
              </a:rPr>
              <a:t>Published from 2001 to March 2014</a:t>
            </a:r>
          </a:p>
          <a:p>
            <a:pPr lvl="0">
              <a:buClr>
                <a:srgbClr val="CE1126"/>
              </a:buClr>
            </a:pPr>
            <a:r>
              <a:rPr lang="en-AU" sz="1900" dirty="0">
                <a:solidFill>
                  <a:prstClr val="black"/>
                </a:solidFill>
              </a:rPr>
              <a:t>For each guideline, recorded:</a:t>
            </a:r>
          </a:p>
          <a:p>
            <a:pPr marL="882650" lvl="3" indent="-342900">
              <a:buClr>
                <a:srgbClr val="CE1126"/>
              </a:buClr>
              <a:buFont typeface="+mj-lt"/>
              <a:buAutoNum type="arabicPeriod"/>
            </a:pPr>
            <a:r>
              <a:rPr lang="en-AU" sz="1300" dirty="0">
                <a:solidFill>
                  <a:prstClr val="black"/>
                </a:solidFill>
              </a:rPr>
              <a:t>Number and title of Cochrane Review citations</a:t>
            </a:r>
          </a:p>
          <a:p>
            <a:pPr marL="882650" lvl="3" indent="-342900">
              <a:buClr>
                <a:srgbClr val="CE1126"/>
              </a:buClr>
              <a:buFont typeface="+mj-lt"/>
              <a:buAutoNum type="arabicPeriod"/>
            </a:pPr>
            <a:r>
              <a:rPr lang="en-AU" sz="1300" dirty="0">
                <a:solidFill>
                  <a:prstClr val="black"/>
                </a:solidFill>
              </a:rPr>
              <a:t>Scope of guideline</a:t>
            </a:r>
          </a:p>
          <a:p>
            <a:pPr lvl="0">
              <a:buClr>
                <a:srgbClr val="CE1126"/>
              </a:buClr>
            </a:pPr>
            <a:r>
              <a:rPr lang="en-AU" sz="1900" dirty="0">
                <a:solidFill>
                  <a:prstClr val="black"/>
                </a:solidFill>
              </a:rPr>
              <a:t>Categorised Cochrane Review usage for each guideline developer</a:t>
            </a:r>
          </a:p>
          <a:p>
            <a:pPr lvl="0">
              <a:buClr>
                <a:srgbClr val="CE1126"/>
              </a:buClr>
            </a:pPr>
            <a:r>
              <a:rPr lang="en-AU" dirty="0">
                <a:solidFill>
                  <a:prstClr val="black"/>
                </a:solidFill>
              </a:rPr>
              <a:t>Compared Reviews in guidelines to ‘most cited/accessed’ Reviews </a:t>
            </a:r>
          </a:p>
          <a:p>
            <a:endParaRPr lang="en-AU" sz="2200" dirty="0"/>
          </a:p>
          <a:p>
            <a:endParaRPr lang="en-AU"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7</a:t>
            </a:fld>
            <a:endParaRPr lang="en-AU"/>
          </a:p>
        </p:txBody>
      </p:sp>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Results: no. and scope of guidelines</a:t>
            </a:r>
          </a:p>
        </p:txBody>
      </p:sp>
      <p:sp>
        <p:nvSpPr>
          <p:cNvPr id="3" name="Content Placeholder 2"/>
          <p:cNvSpPr>
            <a:spLocks noGrp="1"/>
          </p:cNvSpPr>
          <p:nvPr>
            <p:ph idx="1"/>
          </p:nvPr>
        </p:nvSpPr>
        <p:spPr/>
        <p:txBody>
          <a:bodyPr/>
          <a:lstStyle/>
          <a:p>
            <a:r>
              <a:rPr lang="en-AU" dirty="0"/>
              <a:t>28 guidelines included, published July 2001 to July 2013</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8</a:t>
            </a:fld>
            <a:endParaRPr lang="en-A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88" y="1635646"/>
            <a:ext cx="6419644" cy="332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Results: Cochrane Review usage</a:t>
            </a:r>
          </a:p>
        </p:txBody>
      </p:sp>
      <p:sp>
        <p:nvSpPr>
          <p:cNvPr id="4" name="Slide Number Placeholder 3"/>
          <p:cNvSpPr>
            <a:spLocks noGrp="1"/>
          </p:cNvSpPr>
          <p:nvPr>
            <p:ph type="sldNum" sz="quarter" idx="12"/>
          </p:nvPr>
        </p:nvSpPr>
        <p:spPr/>
        <p:txBody>
          <a:bodyPr/>
          <a:lstStyle/>
          <a:p>
            <a:fld id="{5EB0718A-1B3D-42D2-9A2B-FB6CFA4B4E8D}" type="slidenum">
              <a:rPr lang="en-AU" smtClean="0"/>
              <a:pPr/>
              <a:t>9</a:t>
            </a:fld>
            <a:endParaRPr lang="en-AU"/>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2589" y="1330325"/>
            <a:ext cx="6299459"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028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agriculture_PPT">
  <a:themeElements>
    <a:clrScheme name="Medicine">
      <a:dk1>
        <a:sysClr val="windowText" lastClr="000000"/>
      </a:dk1>
      <a:lt1>
        <a:sysClr val="window" lastClr="FFFFFF"/>
      </a:lt1>
      <a:dk2>
        <a:srgbClr val="12416C"/>
      </a:dk2>
      <a:lt2>
        <a:srgbClr val="FBCD6B"/>
      </a:lt2>
      <a:accent1>
        <a:srgbClr val="CE1126"/>
      </a:accent1>
      <a:accent2>
        <a:srgbClr val="42145F"/>
      </a:accent2>
      <a:accent3>
        <a:srgbClr val="714F87"/>
      </a:accent3>
      <a:accent4>
        <a:srgbClr val="A089AF"/>
      </a:accent4>
      <a:accent5>
        <a:srgbClr val="C6B8CF"/>
      </a:accent5>
      <a:accent6>
        <a:srgbClr val="D9D0DF"/>
      </a:accent6>
      <a:hlink>
        <a:srgbClr val="0000FF"/>
      </a:hlink>
      <a:folHlink>
        <a:srgbClr val="0000FF"/>
      </a:folHlink>
    </a:clrScheme>
    <a:fontScheme name="UNIS_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agriculture_PPT.thmx</Template>
  <TotalTime>988</TotalTime>
  <Words>1892</Words>
  <Application>Microsoft Office PowerPoint</Application>
  <PresentationFormat>On-screen Show (16:9)</PresentationFormat>
  <Paragraphs>202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agriculture_PPT</vt:lpstr>
      <vt:lpstr>The use of Cochrane breast cancer reviews by guideline developers and Cochrane (public) users</vt:lpstr>
      <vt:lpstr>Setting the scene</vt:lpstr>
      <vt:lpstr>Cochrane Breast Cancer Group: producers of Cochrane (systematic) Reviews</vt:lpstr>
      <vt:lpstr>Cochrane Breast Cancer Group: Review portfolio</vt:lpstr>
      <vt:lpstr>Cochrane Breast Cancer Group: metrics</vt:lpstr>
      <vt:lpstr>Specific aims</vt:lpstr>
      <vt:lpstr>Methods: guideline selection &amp; basic metrics</vt:lpstr>
      <vt:lpstr>Results: no. and scope of guidelines</vt:lpstr>
      <vt:lpstr>Results: Cochrane Review usage</vt:lpstr>
      <vt:lpstr>Results: Cochrane Review usage over time</vt:lpstr>
      <vt:lpstr>Results: most cited/accessed in guidelines</vt:lpstr>
      <vt:lpstr>Results: summary</vt:lpstr>
      <vt:lpstr>Limits, discussion, future implications</vt:lpstr>
      <vt:lpstr>Acknowledgements</vt:lpstr>
      <vt:lpstr>Backup slides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UNIS Template</dc:title>
  <dc:creator>PresentationStudio.com</dc:creator>
  <cp:lastModifiedBy>Melina Willson</cp:lastModifiedBy>
  <cp:revision>168</cp:revision>
  <cp:lastPrinted>2014-08-20T00:13:25Z</cp:lastPrinted>
  <dcterms:created xsi:type="dcterms:W3CDTF">2010-02-11T02:29:17Z</dcterms:created>
  <dcterms:modified xsi:type="dcterms:W3CDTF">2014-08-20T00:15:10Z</dcterms:modified>
</cp:coreProperties>
</file>